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60" r:id="rId5"/>
    <p:sldId id="372" r:id="rId6"/>
    <p:sldId id="353" r:id="rId7"/>
    <p:sldId id="367" r:id="rId8"/>
    <p:sldId id="371" r:id="rId9"/>
    <p:sldId id="387" r:id="rId10"/>
    <p:sldId id="381" r:id="rId11"/>
    <p:sldId id="378" r:id="rId12"/>
    <p:sldId id="356" r:id="rId13"/>
    <p:sldId id="364" r:id="rId14"/>
    <p:sldId id="373" r:id="rId15"/>
    <p:sldId id="359" r:id="rId16"/>
    <p:sldId id="382" r:id="rId17"/>
    <p:sldId id="30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l Leung" initials="BL" lastIdx="1" clrIdx="0">
    <p:extLst>
      <p:ext uri="{19B8F6BF-5375-455C-9EA6-DF929625EA0E}">
        <p15:presenceInfo xmlns:p15="http://schemas.microsoft.com/office/powerpoint/2012/main" userId="S::bell.leung@vsfg.com::753963fd-e15e-4235-827f-d5a78c7ffb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095"/>
    <a:srgbClr val="2A177C"/>
    <a:srgbClr val="000000"/>
    <a:srgbClr val="CBC2F4"/>
    <a:srgbClr val="6A0099"/>
    <a:srgbClr val="4E4E51"/>
    <a:srgbClr val="35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7" autoAdjust="0"/>
    <p:restoredTop sz="94694"/>
  </p:normalViewPr>
  <p:slideViewPr>
    <p:cSldViewPr snapToGrid="0">
      <p:cViewPr varScale="1">
        <p:scale>
          <a:sx n="67" d="100"/>
          <a:sy n="67" d="100"/>
        </p:scale>
        <p:origin x="84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6DA106B1-41FF-4E8A-B771-DB3960069E0C}"/>
    <pc:docChg chg="addSld delSld modSld sldOrd">
      <pc:chgData name="Bell Leung" userId="753963fd-e15e-4235-827f-d5a78c7ffb21" providerId="ADAL" clId="{6DA106B1-41FF-4E8A-B771-DB3960069E0C}" dt="2022-06-01T02:21:22.623" v="4"/>
      <pc:docMkLst>
        <pc:docMk/>
      </pc:docMkLst>
      <pc:sldChg chg="del">
        <pc:chgData name="Bell Leung" userId="753963fd-e15e-4235-827f-d5a78c7ffb21" providerId="ADAL" clId="{6DA106B1-41FF-4E8A-B771-DB3960069E0C}" dt="2022-06-01T02:21:05.353" v="1" actId="47"/>
        <pc:sldMkLst>
          <pc:docMk/>
          <pc:sldMk cId="4106275849" sldId="380"/>
        </pc:sldMkLst>
      </pc:sldChg>
      <pc:sldChg chg="del">
        <pc:chgData name="Bell Leung" userId="753963fd-e15e-4235-827f-d5a78c7ffb21" providerId="ADAL" clId="{6DA106B1-41FF-4E8A-B771-DB3960069E0C}" dt="2022-06-01T02:21:03.454" v="0" actId="47"/>
        <pc:sldMkLst>
          <pc:docMk/>
          <pc:sldMk cId="2896223260" sldId="383"/>
        </pc:sldMkLst>
      </pc:sldChg>
      <pc:sldChg chg="add ord">
        <pc:chgData name="Bell Leung" userId="753963fd-e15e-4235-827f-d5a78c7ffb21" providerId="ADAL" clId="{6DA106B1-41FF-4E8A-B771-DB3960069E0C}" dt="2022-06-01T02:21:22.623" v="4"/>
        <pc:sldMkLst>
          <pc:docMk/>
          <pc:sldMk cId="24394264" sldId="387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本金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Sheet1!$A$2:$A$21</c:f>
              <c:numCache>
                <c:formatCode>General</c:formatCode>
                <c:ptCount val="2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</c:numCache>
            </c:num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17000</c:v>
                </c:pt>
                <c:pt idx="1">
                  <c:v>24000</c:v>
                </c:pt>
                <c:pt idx="2">
                  <c:v>31000</c:v>
                </c:pt>
                <c:pt idx="3">
                  <c:v>38000</c:v>
                </c:pt>
                <c:pt idx="4">
                  <c:v>45000</c:v>
                </c:pt>
                <c:pt idx="5">
                  <c:v>52000</c:v>
                </c:pt>
                <c:pt idx="6">
                  <c:v>59000</c:v>
                </c:pt>
                <c:pt idx="7">
                  <c:v>66000</c:v>
                </c:pt>
                <c:pt idx="8">
                  <c:v>73000</c:v>
                </c:pt>
                <c:pt idx="9">
                  <c:v>80000</c:v>
                </c:pt>
                <c:pt idx="10">
                  <c:v>87000</c:v>
                </c:pt>
                <c:pt idx="11">
                  <c:v>94000</c:v>
                </c:pt>
                <c:pt idx="12">
                  <c:v>101000</c:v>
                </c:pt>
                <c:pt idx="13">
                  <c:v>108000</c:v>
                </c:pt>
                <c:pt idx="14">
                  <c:v>115000</c:v>
                </c:pt>
                <c:pt idx="15">
                  <c:v>122000</c:v>
                </c:pt>
                <c:pt idx="16">
                  <c:v>129000</c:v>
                </c:pt>
                <c:pt idx="17">
                  <c:v>136000</c:v>
                </c:pt>
                <c:pt idx="18">
                  <c:v>143000</c:v>
                </c:pt>
                <c:pt idx="19">
                  <c:v>150000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3F-4044-A0C7-480FAC7E5D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Sheet1!$A$2:$A$21</c:f>
              <c:numCache>
                <c:formatCode>General</c:formatCode>
                <c:ptCount val="2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</c:numCache>
            </c:numRef>
          </c:cat>
          <c:val>
            <c:numRef>
              <c:f>Sheet1!$C$2:$C$21</c:f>
              <c:numCache>
                <c:formatCode>General</c:formatCode>
                <c:ptCount val="20"/>
                <c:pt idx="0">
                  <c:v>500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  <c:pt idx="4">
                  <c:v>20000</c:v>
                </c:pt>
                <c:pt idx="5">
                  <c:v>30000</c:v>
                </c:pt>
                <c:pt idx="6">
                  <c:v>40000</c:v>
                </c:pt>
                <c:pt idx="7">
                  <c:v>50000</c:v>
                </c:pt>
                <c:pt idx="8">
                  <c:v>60000</c:v>
                </c:pt>
                <c:pt idx="9">
                  <c:v>80000</c:v>
                </c:pt>
                <c:pt idx="10">
                  <c:v>100000</c:v>
                </c:pt>
                <c:pt idx="11">
                  <c:v>125000</c:v>
                </c:pt>
                <c:pt idx="12">
                  <c:v>175000</c:v>
                </c:pt>
                <c:pt idx="13">
                  <c:v>220000</c:v>
                </c:pt>
                <c:pt idx="14">
                  <c:v>270000</c:v>
                </c:pt>
                <c:pt idx="15">
                  <c:v>300000</c:v>
                </c:pt>
                <c:pt idx="16">
                  <c:v>370000</c:v>
                </c:pt>
                <c:pt idx="17">
                  <c:v>450000</c:v>
                </c:pt>
                <c:pt idx="18">
                  <c:v>550000</c:v>
                </c:pt>
                <c:pt idx="19">
                  <c:v>650000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3F-4044-A0C7-480FAC7E5D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97486832"/>
        <c:axId val="997488480"/>
      </c:barChart>
      <c:catAx>
        <c:axId val="9974868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zh-TW" altLang="en-US" dirty="0"/>
                  <a:t>投資年期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9890624999999999E-2"/>
              <c:y val="0.860385194937121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7488480"/>
        <c:crosses val="autoZero"/>
        <c:auto val="1"/>
        <c:lblAlgn val="ctr"/>
        <c:lblOffset val="100"/>
        <c:noMultiLvlLbl val="0"/>
      </c:catAx>
      <c:valAx>
        <c:axId val="997488480"/>
        <c:scaling>
          <c:orientation val="minMax"/>
          <c:max val="8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7486832"/>
        <c:crosses val="autoZero"/>
        <c:crossBetween val="between"/>
        <c:majorUnit val="200000"/>
      </c:valAx>
      <c:spPr>
        <a:noFill/>
        <a:ln>
          <a:noFill/>
        </a:ln>
        <a:effectLst/>
      </c:spPr>
    </c:plotArea>
    <c:legend>
      <c:legendPos val="b"/>
      <c:overlay val="1"/>
      <c:spPr>
        <a:solidFill>
          <a:schemeClr val="bg1"/>
        </a:solidFill>
        <a:ln w="19050"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22D34-1B6A-420E-A1BE-61ECAD2B89E3}" type="doc">
      <dgm:prSet loTypeId="urn:microsoft.com/office/officeart/2005/8/layout/pyramid1" loCatId="pyramid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HK" altLang="en-US"/>
        </a:p>
      </dgm:t>
    </dgm:pt>
    <dgm:pt modelId="{A956F880-4A98-4358-B924-9A85ECE7CE8C}">
      <dgm:prSet phldrT="[文字]" custT="1"/>
      <dgm:spPr/>
      <dgm:t>
        <a:bodyPr/>
        <a:lstStyle/>
        <a:p>
          <a:endParaRPr lang="en-US" altLang="zh-CN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信託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原始股投資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ED38623-AA0C-4353-B3B5-26438736168A}" type="parTrans" cxnId="{C393E66B-3B6D-470B-8364-0593DF72E1F0}">
      <dgm:prSet/>
      <dgm:spPr/>
      <dgm:t>
        <a:bodyPr/>
        <a:lstStyle/>
        <a:p>
          <a:endParaRPr lang="zh-HK" altLang="en-US" sz="1000"/>
        </a:p>
      </dgm:t>
    </dgm:pt>
    <dgm:pt modelId="{A79665CD-46CF-4869-ACD5-89177C05E1F9}" type="sibTrans" cxnId="{C393E66B-3B6D-470B-8364-0593DF72E1F0}">
      <dgm:prSet/>
      <dgm:spPr/>
      <dgm:t>
        <a:bodyPr/>
        <a:lstStyle/>
        <a:p>
          <a:endParaRPr lang="zh-HK" altLang="en-US" sz="1000"/>
        </a:p>
      </dgm:t>
    </dgm:pt>
    <dgm:pt modelId="{CA97C526-A29C-4A1B-A927-344AEA8CAE4A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進取投資階段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8DA45278-6438-4D70-A775-57CE66EBF819}" type="parTrans" cxnId="{D9158DF5-C6D8-4579-94CB-419F23D8BD6F}">
      <dgm:prSet/>
      <dgm:spPr/>
      <dgm:t>
        <a:bodyPr/>
        <a:lstStyle/>
        <a:p>
          <a:endParaRPr lang="zh-HK" altLang="en-US" sz="1000"/>
        </a:p>
      </dgm:t>
    </dgm:pt>
    <dgm:pt modelId="{3F763419-7E2F-4F71-80A4-4DDBAB6C90C8}" type="sibTrans" cxnId="{D9158DF5-C6D8-4579-94CB-419F23D8BD6F}">
      <dgm:prSet/>
      <dgm:spPr/>
      <dgm:t>
        <a:bodyPr/>
        <a:lstStyle/>
        <a:p>
          <a:endParaRPr lang="zh-HK" altLang="en-US" sz="1000"/>
        </a:p>
      </dgm:t>
    </dgm:pt>
    <dgm:pt modelId="{1A48F419-0E83-4ECA-821C-AE807F5ECAE9}">
      <dgm:prSet phldrT="[文字]" custT="1"/>
      <dgm:spPr/>
      <dgm:t>
        <a:bodyPr/>
        <a:lstStyle/>
        <a:p>
          <a:pPr algn="ctr"/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股票投資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單一市場基金投資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區域性基金投資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全球性基金投資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82A97BF-CDB9-41AF-9C6B-CA8617344D9B}" type="parTrans" cxnId="{7C8A4F9A-A8AF-4185-99CB-1F1E6F858897}">
      <dgm:prSet/>
      <dgm:spPr/>
      <dgm:t>
        <a:bodyPr/>
        <a:lstStyle/>
        <a:p>
          <a:endParaRPr lang="zh-HK" altLang="en-US" sz="1000"/>
        </a:p>
      </dgm:t>
    </dgm:pt>
    <dgm:pt modelId="{2F8308B8-CCED-4ED7-B525-4B740659679D}" type="sibTrans" cxnId="{7C8A4F9A-A8AF-4185-99CB-1F1E6F858897}">
      <dgm:prSet/>
      <dgm:spPr/>
      <dgm:t>
        <a:bodyPr/>
        <a:lstStyle/>
        <a:p>
          <a:endParaRPr lang="zh-HK" altLang="en-US" sz="1000"/>
        </a:p>
      </dgm:t>
    </dgm:pt>
    <dgm:pt modelId="{2A0F4F2F-487F-4940-8217-B5C9EA9E055F}">
      <dgm:prSet phldrT="[文字]" custT="1"/>
      <dgm:spPr/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意外保險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危疾保險、醫療保險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應急資金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ADAAF635-E7D6-4324-9B93-9CEB13E9659E}" type="parTrans" cxnId="{D0C3D021-3EEC-497D-B38A-BD44E843FCED}">
      <dgm:prSet/>
      <dgm:spPr/>
      <dgm:t>
        <a:bodyPr/>
        <a:lstStyle/>
        <a:p>
          <a:endParaRPr lang="zh-HK" altLang="en-US" sz="1000"/>
        </a:p>
      </dgm:t>
    </dgm:pt>
    <dgm:pt modelId="{F8D98FCA-E922-426C-AD1A-153E337DE651}" type="sibTrans" cxnId="{D0C3D021-3EEC-497D-B38A-BD44E843FCED}">
      <dgm:prSet/>
      <dgm:spPr/>
      <dgm:t>
        <a:bodyPr/>
        <a:lstStyle/>
        <a:p>
          <a:endParaRPr lang="zh-HK" altLang="en-US" sz="1000"/>
        </a:p>
      </dgm:t>
    </dgm:pt>
    <dgm:pt modelId="{83E3CF6A-976F-4EE4-AD6A-B974666593B1}">
      <dgm:prSet phldrT="[文字]" custT="1"/>
      <dgm:spPr/>
      <dgm:t>
        <a:bodyPr/>
        <a:lstStyle/>
        <a:p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債券、固定收益投資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儲蓄保險、年金等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定期儲蓄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B4F2DD8D-568C-4232-B3F9-D88B8206FBFB}" type="parTrans" cxnId="{A4A849C6-E363-460E-8738-FA9892EED98F}">
      <dgm:prSet/>
      <dgm:spPr/>
      <dgm:t>
        <a:bodyPr/>
        <a:lstStyle/>
        <a:p>
          <a:endParaRPr lang="zh-HK" altLang="en-US" sz="1000"/>
        </a:p>
      </dgm:t>
    </dgm:pt>
    <dgm:pt modelId="{DD7EB4AE-5192-434F-8BAC-E07CA548B4C1}" type="sibTrans" cxnId="{A4A849C6-E363-460E-8738-FA9892EED98F}">
      <dgm:prSet/>
      <dgm:spPr/>
      <dgm:t>
        <a:bodyPr/>
        <a:lstStyle/>
        <a:p>
          <a:endParaRPr lang="zh-HK" altLang="en-US" sz="1000"/>
        </a:p>
      </dgm:t>
    </dgm:pt>
    <dgm:pt modelId="{306F4962-0C70-4658-BDEC-7990D172DB38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基礎階段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4A38310-6638-4767-AE17-3DF4774F7B9D}" type="parTrans" cxnId="{D3787223-9839-4A9B-8444-B609F1E8FA27}">
      <dgm:prSet/>
      <dgm:spPr/>
      <dgm:t>
        <a:bodyPr/>
        <a:lstStyle/>
        <a:p>
          <a:endParaRPr lang="zh-HK" altLang="en-US" sz="1000"/>
        </a:p>
      </dgm:t>
    </dgm:pt>
    <dgm:pt modelId="{2CB6D7BC-446D-4E34-BE5B-2034CCDED0EC}" type="sibTrans" cxnId="{D3787223-9839-4A9B-8444-B609F1E8FA27}">
      <dgm:prSet/>
      <dgm:spPr/>
      <dgm:t>
        <a:bodyPr/>
        <a:lstStyle/>
        <a:p>
          <a:endParaRPr lang="zh-HK" altLang="en-US" sz="1000"/>
        </a:p>
      </dgm:t>
    </dgm:pt>
    <dgm:pt modelId="{BB192665-63AB-4665-B528-4B3B0203379A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保值階段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016DA960-C642-4665-A7D1-9CD7FCDC0D27}" type="parTrans" cxnId="{D4808C3E-3BC8-41B7-B988-836BE6D7BA8A}">
      <dgm:prSet/>
      <dgm:spPr/>
      <dgm:t>
        <a:bodyPr/>
        <a:lstStyle/>
        <a:p>
          <a:endParaRPr lang="zh-HK" altLang="en-US"/>
        </a:p>
      </dgm:t>
    </dgm:pt>
    <dgm:pt modelId="{B589628E-6A2C-49F4-BD61-B9D85547A3FA}" type="sibTrans" cxnId="{D4808C3E-3BC8-41B7-B988-836BE6D7BA8A}">
      <dgm:prSet/>
      <dgm:spPr/>
      <dgm:t>
        <a:bodyPr/>
        <a:lstStyle/>
        <a:p>
          <a:endParaRPr lang="zh-HK" altLang="en-US"/>
        </a:p>
      </dgm:t>
    </dgm:pt>
    <dgm:pt modelId="{6EDE2E1C-8FE3-434B-A169-79C2B8894261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增長階段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E096E9D4-63D7-462E-8EFE-A1010A168749}" type="parTrans" cxnId="{D8F3A5B1-B55C-454F-AFC1-7AFAEB6F9D87}">
      <dgm:prSet/>
      <dgm:spPr/>
      <dgm:t>
        <a:bodyPr/>
        <a:lstStyle/>
        <a:p>
          <a:endParaRPr lang="zh-HK" altLang="en-US"/>
        </a:p>
      </dgm:t>
    </dgm:pt>
    <dgm:pt modelId="{2BD95B32-B937-4C8D-8A9B-B954AC08E17C}" type="sibTrans" cxnId="{D8F3A5B1-B55C-454F-AFC1-7AFAEB6F9D87}">
      <dgm:prSet/>
      <dgm:spPr/>
      <dgm:t>
        <a:bodyPr/>
        <a:lstStyle/>
        <a:p>
          <a:endParaRPr lang="zh-HK" altLang="en-US"/>
        </a:p>
      </dgm:t>
    </dgm:pt>
    <dgm:pt modelId="{7968F1F8-CF01-4A8B-BAB5-CB109FED181D}">
      <dgm:prSet phldrT="[文字]" custT="1"/>
      <dgm:spPr/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另類投資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衍生工具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房地產投資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3D9729BC-1824-4DBD-8C92-AE62DCFA2FAF}" type="parTrans" cxnId="{B391A11D-A83C-47D2-83DF-3B07B0DDE3AD}">
      <dgm:prSet/>
      <dgm:spPr/>
      <dgm:t>
        <a:bodyPr/>
        <a:lstStyle/>
        <a:p>
          <a:endParaRPr lang="zh-HK" altLang="en-US"/>
        </a:p>
      </dgm:t>
    </dgm:pt>
    <dgm:pt modelId="{FC90D990-D7A6-430A-AA39-17A8AE48CD80}" type="sibTrans" cxnId="{B391A11D-A83C-47D2-83DF-3B07B0DDE3AD}">
      <dgm:prSet/>
      <dgm:spPr/>
      <dgm:t>
        <a:bodyPr/>
        <a:lstStyle/>
        <a:p>
          <a:endParaRPr lang="zh-HK" altLang="en-US"/>
        </a:p>
      </dgm:t>
    </dgm:pt>
    <dgm:pt modelId="{32554774-0BFC-442D-B105-4162AA8C37C8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資產分配階段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49F5513D-2596-48F7-A742-9D04A885C1AE}" type="parTrans" cxnId="{653BFC2E-EC32-42C4-925F-AFD580558090}">
      <dgm:prSet/>
      <dgm:spPr/>
      <dgm:t>
        <a:bodyPr/>
        <a:lstStyle/>
        <a:p>
          <a:endParaRPr lang="zh-HK" altLang="en-US"/>
        </a:p>
      </dgm:t>
    </dgm:pt>
    <dgm:pt modelId="{C69EDEF3-C2C9-4D3B-8D52-74CBEA7DF54D}" type="sibTrans" cxnId="{653BFC2E-EC32-42C4-925F-AFD580558090}">
      <dgm:prSet/>
      <dgm:spPr/>
      <dgm:t>
        <a:bodyPr/>
        <a:lstStyle/>
        <a:p>
          <a:endParaRPr lang="zh-HK" altLang="en-US"/>
        </a:p>
      </dgm:t>
    </dgm:pt>
    <dgm:pt modelId="{D1D6374B-E329-4594-8EF6-6AA0BDE2E7E9}" type="pres">
      <dgm:prSet presAssocID="{58022D34-1B6A-420E-A1BE-61ECAD2B89E3}" presName="Name0" presStyleCnt="0">
        <dgm:presLayoutVars>
          <dgm:dir/>
          <dgm:animLvl val="lvl"/>
          <dgm:resizeHandles val="exact"/>
        </dgm:presLayoutVars>
      </dgm:prSet>
      <dgm:spPr/>
    </dgm:pt>
    <dgm:pt modelId="{93F0383F-7C2B-4109-87D6-E8986DA4E82D}" type="pres">
      <dgm:prSet presAssocID="{A956F880-4A98-4358-B924-9A85ECE7CE8C}" presName="Name8" presStyleCnt="0"/>
      <dgm:spPr/>
    </dgm:pt>
    <dgm:pt modelId="{2C89845C-C285-473F-8634-05CD97123329}" type="pres">
      <dgm:prSet presAssocID="{A956F880-4A98-4358-B924-9A85ECE7CE8C}" presName="acctBkgd" presStyleLbl="alignAcc1" presStyleIdx="0" presStyleCnt="5"/>
      <dgm:spPr/>
    </dgm:pt>
    <dgm:pt modelId="{CCDE1858-7FD7-4DD9-BCDD-96BAA7DF6F7E}" type="pres">
      <dgm:prSet presAssocID="{A956F880-4A98-4358-B924-9A85ECE7CE8C}" presName="acctTx" presStyleLbl="alignAcc1" presStyleIdx="0" presStyleCnt="5">
        <dgm:presLayoutVars>
          <dgm:bulletEnabled val="1"/>
        </dgm:presLayoutVars>
      </dgm:prSet>
      <dgm:spPr/>
    </dgm:pt>
    <dgm:pt modelId="{3A8F182E-E11D-4467-8C09-37431739E683}" type="pres">
      <dgm:prSet presAssocID="{A956F880-4A98-4358-B924-9A85ECE7CE8C}" presName="level" presStyleLbl="node1" presStyleIdx="0" presStyleCnt="5">
        <dgm:presLayoutVars>
          <dgm:chMax val="1"/>
          <dgm:bulletEnabled val="1"/>
        </dgm:presLayoutVars>
      </dgm:prSet>
      <dgm:spPr/>
    </dgm:pt>
    <dgm:pt modelId="{9DB88614-DE00-47BA-A9F4-EA54ECA2FB95}" type="pres">
      <dgm:prSet presAssocID="{A956F880-4A98-4358-B924-9A85ECE7CE8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6CA3FF9-8C2A-4384-99FB-FFBB06F2E34C}" type="pres">
      <dgm:prSet presAssocID="{7968F1F8-CF01-4A8B-BAB5-CB109FED181D}" presName="Name8" presStyleCnt="0"/>
      <dgm:spPr/>
    </dgm:pt>
    <dgm:pt modelId="{515342C0-9E0C-4DCE-BB9D-5E7701220766}" type="pres">
      <dgm:prSet presAssocID="{7968F1F8-CF01-4A8B-BAB5-CB109FED181D}" presName="acctBkgd" presStyleLbl="alignAcc1" presStyleIdx="1" presStyleCnt="5"/>
      <dgm:spPr/>
    </dgm:pt>
    <dgm:pt modelId="{D216506A-EAA3-45E2-ABCE-BBC973AF9B83}" type="pres">
      <dgm:prSet presAssocID="{7968F1F8-CF01-4A8B-BAB5-CB109FED181D}" presName="acctTx" presStyleLbl="alignAcc1" presStyleIdx="1" presStyleCnt="5">
        <dgm:presLayoutVars>
          <dgm:bulletEnabled val="1"/>
        </dgm:presLayoutVars>
      </dgm:prSet>
      <dgm:spPr/>
    </dgm:pt>
    <dgm:pt modelId="{9FCD6CB8-9ACF-415E-A1A9-91300B7ADEFD}" type="pres">
      <dgm:prSet presAssocID="{7968F1F8-CF01-4A8B-BAB5-CB109FED181D}" presName="level" presStyleLbl="node1" presStyleIdx="1" presStyleCnt="5">
        <dgm:presLayoutVars>
          <dgm:chMax val="1"/>
          <dgm:bulletEnabled val="1"/>
        </dgm:presLayoutVars>
      </dgm:prSet>
      <dgm:spPr/>
    </dgm:pt>
    <dgm:pt modelId="{E2BB8FA6-ACBA-4995-B1C7-8BE79A20005D}" type="pres">
      <dgm:prSet presAssocID="{7968F1F8-CF01-4A8B-BAB5-CB109FED181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D95E2F3-A4C7-4E17-A48E-F068522140CC}" type="pres">
      <dgm:prSet presAssocID="{1A48F419-0E83-4ECA-821C-AE807F5ECAE9}" presName="Name8" presStyleCnt="0"/>
      <dgm:spPr/>
    </dgm:pt>
    <dgm:pt modelId="{405BEEB1-6F7D-46D3-A73C-D787733557ED}" type="pres">
      <dgm:prSet presAssocID="{1A48F419-0E83-4ECA-821C-AE807F5ECAE9}" presName="acctBkgd" presStyleLbl="alignAcc1" presStyleIdx="2" presStyleCnt="5"/>
      <dgm:spPr/>
    </dgm:pt>
    <dgm:pt modelId="{4C9B8C8E-44EC-4C03-92F9-CD706E245153}" type="pres">
      <dgm:prSet presAssocID="{1A48F419-0E83-4ECA-821C-AE807F5ECAE9}" presName="acctTx" presStyleLbl="alignAcc1" presStyleIdx="2" presStyleCnt="5">
        <dgm:presLayoutVars>
          <dgm:bulletEnabled val="1"/>
        </dgm:presLayoutVars>
      </dgm:prSet>
      <dgm:spPr/>
    </dgm:pt>
    <dgm:pt modelId="{8A4C66A2-6554-4708-AA4E-FB64A321DA01}" type="pres">
      <dgm:prSet presAssocID="{1A48F419-0E83-4ECA-821C-AE807F5ECAE9}" presName="level" presStyleLbl="node1" presStyleIdx="2" presStyleCnt="5">
        <dgm:presLayoutVars>
          <dgm:chMax val="1"/>
          <dgm:bulletEnabled val="1"/>
        </dgm:presLayoutVars>
      </dgm:prSet>
      <dgm:spPr/>
    </dgm:pt>
    <dgm:pt modelId="{6599AB65-BC28-4057-9717-C2C1D200CA7B}" type="pres">
      <dgm:prSet presAssocID="{1A48F419-0E83-4ECA-821C-AE807F5ECA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2234867-04DA-478B-8226-E27CD0B3430C}" type="pres">
      <dgm:prSet presAssocID="{83E3CF6A-976F-4EE4-AD6A-B974666593B1}" presName="Name8" presStyleCnt="0"/>
      <dgm:spPr/>
    </dgm:pt>
    <dgm:pt modelId="{23DCDDF1-8798-47D1-8547-AC2F837551E6}" type="pres">
      <dgm:prSet presAssocID="{83E3CF6A-976F-4EE4-AD6A-B974666593B1}" presName="acctBkgd" presStyleLbl="alignAcc1" presStyleIdx="3" presStyleCnt="5"/>
      <dgm:spPr/>
    </dgm:pt>
    <dgm:pt modelId="{ADA7FBEA-7CCE-4D00-B5CA-9C3141A57972}" type="pres">
      <dgm:prSet presAssocID="{83E3CF6A-976F-4EE4-AD6A-B974666593B1}" presName="acctTx" presStyleLbl="alignAcc1" presStyleIdx="3" presStyleCnt="5">
        <dgm:presLayoutVars>
          <dgm:bulletEnabled val="1"/>
        </dgm:presLayoutVars>
      </dgm:prSet>
      <dgm:spPr/>
    </dgm:pt>
    <dgm:pt modelId="{4F3A3037-5A86-4A59-A240-B32264F6DE70}" type="pres">
      <dgm:prSet presAssocID="{83E3CF6A-976F-4EE4-AD6A-B974666593B1}" presName="level" presStyleLbl="node1" presStyleIdx="3" presStyleCnt="5">
        <dgm:presLayoutVars>
          <dgm:chMax val="1"/>
          <dgm:bulletEnabled val="1"/>
        </dgm:presLayoutVars>
      </dgm:prSet>
      <dgm:spPr/>
    </dgm:pt>
    <dgm:pt modelId="{7D1DA6CA-53EB-44EE-A21F-1D9092C8780F}" type="pres">
      <dgm:prSet presAssocID="{83E3CF6A-976F-4EE4-AD6A-B974666593B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401578E-2012-4952-A8AC-4420077AF28F}" type="pres">
      <dgm:prSet presAssocID="{2A0F4F2F-487F-4940-8217-B5C9EA9E055F}" presName="Name8" presStyleCnt="0"/>
      <dgm:spPr/>
    </dgm:pt>
    <dgm:pt modelId="{2D6F5CF8-6316-44D7-B6D5-614750F48EAC}" type="pres">
      <dgm:prSet presAssocID="{2A0F4F2F-487F-4940-8217-B5C9EA9E055F}" presName="acctBkgd" presStyleLbl="alignAcc1" presStyleIdx="4" presStyleCnt="5"/>
      <dgm:spPr/>
    </dgm:pt>
    <dgm:pt modelId="{4C353F8B-DDCD-4476-BA8A-77997F792252}" type="pres">
      <dgm:prSet presAssocID="{2A0F4F2F-487F-4940-8217-B5C9EA9E055F}" presName="acctTx" presStyleLbl="alignAcc1" presStyleIdx="4" presStyleCnt="5">
        <dgm:presLayoutVars>
          <dgm:bulletEnabled val="1"/>
        </dgm:presLayoutVars>
      </dgm:prSet>
      <dgm:spPr/>
    </dgm:pt>
    <dgm:pt modelId="{CBDAB5C0-8788-40F5-8B21-AE72F3352D0C}" type="pres">
      <dgm:prSet presAssocID="{2A0F4F2F-487F-4940-8217-B5C9EA9E055F}" presName="level" presStyleLbl="node1" presStyleIdx="4" presStyleCnt="5">
        <dgm:presLayoutVars>
          <dgm:chMax val="1"/>
          <dgm:bulletEnabled val="1"/>
        </dgm:presLayoutVars>
      </dgm:prSet>
      <dgm:spPr/>
    </dgm:pt>
    <dgm:pt modelId="{D20675B2-65C4-4F82-99DB-C59656A4F026}" type="pres">
      <dgm:prSet presAssocID="{2A0F4F2F-487F-4940-8217-B5C9EA9E055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A79CB15-CBCA-48E9-888F-966095DE271E}" type="presOf" srcId="{6EDE2E1C-8FE3-434B-A169-79C2B8894261}" destId="{4C9B8C8E-44EC-4C03-92F9-CD706E245153}" srcOrd="1" destOrd="0" presId="urn:microsoft.com/office/officeart/2005/8/layout/pyramid1"/>
    <dgm:cxn modelId="{B391A11D-A83C-47D2-83DF-3B07B0DDE3AD}" srcId="{58022D34-1B6A-420E-A1BE-61ECAD2B89E3}" destId="{7968F1F8-CF01-4A8B-BAB5-CB109FED181D}" srcOrd="1" destOrd="0" parTransId="{3D9729BC-1824-4DBD-8C92-AE62DCFA2FAF}" sibTransId="{FC90D990-D7A6-430A-AA39-17A8AE48CD80}"/>
    <dgm:cxn modelId="{CF9ACC1F-4C0B-4AE4-8AFF-7829F53876FA}" type="presOf" srcId="{6EDE2E1C-8FE3-434B-A169-79C2B8894261}" destId="{405BEEB1-6F7D-46D3-A73C-D787733557ED}" srcOrd="0" destOrd="0" presId="urn:microsoft.com/office/officeart/2005/8/layout/pyramid1"/>
    <dgm:cxn modelId="{D0C3D021-3EEC-497D-B38A-BD44E843FCED}" srcId="{58022D34-1B6A-420E-A1BE-61ECAD2B89E3}" destId="{2A0F4F2F-487F-4940-8217-B5C9EA9E055F}" srcOrd="4" destOrd="0" parTransId="{ADAAF635-E7D6-4324-9B93-9CEB13E9659E}" sibTransId="{F8D98FCA-E922-426C-AD1A-153E337DE651}"/>
    <dgm:cxn modelId="{D3787223-9839-4A9B-8444-B609F1E8FA27}" srcId="{2A0F4F2F-487F-4940-8217-B5C9EA9E055F}" destId="{306F4962-0C70-4658-BDEC-7990D172DB38}" srcOrd="0" destOrd="0" parTransId="{F4A38310-6638-4767-AE17-3DF4774F7B9D}" sibTransId="{2CB6D7BC-446D-4E34-BE5B-2034CCDED0EC}"/>
    <dgm:cxn modelId="{4F16D52A-EEED-42CE-9FBC-A04061A0FE49}" type="presOf" srcId="{BB192665-63AB-4665-B528-4B3B0203379A}" destId="{ADA7FBEA-7CCE-4D00-B5CA-9C3141A57972}" srcOrd="1" destOrd="0" presId="urn:microsoft.com/office/officeart/2005/8/layout/pyramid1"/>
    <dgm:cxn modelId="{653BFC2E-EC32-42C4-925F-AFD580558090}" srcId="{A956F880-4A98-4358-B924-9A85ECE7CE8C}" destId="{32554774-0BFC-442D-B105-4162AA8C37C8}" srcOrd="0" destOrd="0" parTransId="{49F5513D-2596-48F7-A742-9D04A885C1AE}" sibTransId="{C69EDEF3-C2C9-4D3B-8D52-74CBEA7DF54D}"/>
    <dgm:cxn modelId="{2792E932-08C8-481B-9FFE-664FDA2EEBC0}" type="presOf" srcId="{2A0F4F2F-487F-4940-8217-B5C9EA9E055F}" destId="{CBDAB5C0-8788-40F5-8B21-AE72F3352D0C}" srcOrd="0" destOrd="0" presId="urn:microsoft.com/office/officeart/2005/8/layout/pyramid1"/>
    <dgm:cxn modelId="{D4808C3E-3BC8-41B7-B988-836BE6D7BA8A}" srcId="{83E3CF6A-976F-4EE4-AD6A-B974666593B1}" destId="{BB192665-63AB-4665-B528-4B3B0203379A}" srcOrd="0" destOrd="0" parTransId="{016DA960-C642-4665-A7D1-9CD7FCDC0D27}" sibTransId="{B589628E-6A2C-49F4-BD61-B9D85547A3FA}"/>
    <dgm:cxn modelId="{1D6AE248-DA06-4359-B43E-FDD4D0B948E1}" type="presOf" srcId="{83E3CF6A-976F-4EE4-AD6A-B974666593B1}" destId="{4F3A3037-5A86-4A59-A240-B32264F6DE70}" srcOrd="0" destOrd="0" presId="urn:microsoft.com/office/officeart/2005/8/layout/pyramid1"/>
    <dgm:cxn modelId="{C393E66B-3B6D-470B-8364-0593DF72E1F0}" srcId="{58022D34-1B6A-420E-A1BE-61ECAD2B89E3}" destId="{A956F880-4A98-4358-B924-9A85ECE7CE8C}" srcOrd="0" destOrd="0" parTransId="{FED38623-AA0C-4353-B3B5-26438736168A}" sibTransId="{A79665CD-46CF-4869-ACD5-89177C05E1F9}"/>
    <dgm:cxn modelId="{F53AAB4F-6CF6-4434-8AC8-6D240490D23E}" type="presOf" srcId="{A956F880-4A98-4358-B924-9A85ECE7CE8C}" destId="{9DB88614-DE00-47BA-A9F4-EA54ECA2FB95}" srcOrd="1" destOrd="0" presId="urn:microsoft.com/office/officeart/2005/8/layout/pyramid1"/>
    <dgm:cxn modelId="{96453073-ADF7-42A9-BF01-123295368CED}" type="presOf" srcId="{2A0F4F2F-487F-4940-8217-B5C9EA9E055F}" destId="{D20675B2-65C4-4F82-99DB-C59656A4F026}" srcOrd="1" destOrd="0" presId="urn:microsoft.com/office/officeart/2005/8/layout/pyramid1"/>
    <dgm:cxn modelId="{A4EB6475-89A2-407B-81B7-B736C5BE1E5B}" type="presOf" srcId="{32554774-0BFC-442D-B105-4162AA8C37C8}" destId="{CCDE1858-7FD7-4DD9-BCDD-96BAA7DF6F7E}" srcOrd="1" destOrd="0" presId="urn:microsoft.com/office/officeart/2005/8/layout/pyramid1"/>
    <dgm:cxn modelId="{2C147377-1F76-47E8-9318-4E4C9F5E3A73}" type="presOf" srcId="{1A48F419-0E83-4ECA-821C-AE807F5ECAE9}" destId="{6599AB65-BC28-4057-9717-C2C1D200CA7B}" srcOrd="1" destOrd="0" presId="urn:microsoft.com/office/officeart/2005/8/layout/pyramid1"/>
    <dgm:cxn modelId="{F2A49F57-47AA-4BEE-B62A-6EE4855302AE}" type="presOf" srcId="{BB192665-63AB-4665-B528-4B3B0203379A}" destId="{23DCDDF1-8798-47D1-8547-AC2F837551E6}" srcOrd="0" destOrd="0" presId="urn:microsoft.com/office/officeart/2005/8/layout/pyramid1"/>
    <dgm:cxn modelId="{CF78DC58-35E5-4955-ABF6-EC92FFF5D07C}" type="presOf" srcId="{CA97C526-A29C-4A1B-A927-344AEA8CAE4A}" destId="{515342C0-9E0C-4DCE-BB9D-5E7701220766}" srcOrd="0" destOrd="0" presId="urn:microsoft.com/office/officeart/2005/8/layout/pyramid1"/>
    <dgm:cxn modelId="{8686CD59-301B-4F68-B90A-488A6380725E}" type="presOf" srcId="{32554774-0BFC-442D-B105-4162AA8C37C8}" destId="{2C89845C-C285-473F-8634-05CD97123329}" srcOrd="0" destOrd="0" presId="urn:microsoft.com/office/officeart/2005/8/layout/pyramid1"/>
    <dgm:cxn modelId="{900CAB91-F995-4EF1-9A05-7665C21C0707}" type="presOf" srcId="{7968F1F8-CF01-4A8B-BAB5-CB109FED181D}" destId="{9FCD6CB8-9ACF-415E-A1A9-91300B7ADEFD}" srcOrd="0" destOrd="0" presId="urn:microsoft.com/office/officeart/2005/8/layout/pyramid1"/>
    <dgm:cxn modelId="{7C8A4F9A-A8AF-4185-99CB-1F1E6F858897}" srcId="{58022D34-1B6A-420E-A1BE-61ECAD2B89E3}" destId="{1A48F419-0E83-4ECA-821C-AE807F5ECAE9}" srcOrd="2" destOrd="0" parTransId="{F82A97BF-CDB9-41AF-9C6B-CA8617344D9B}" sibTransId="{2F8308B8-CCED-4ED7-B525-4B740659679D}"/>
    <dgm:cxn modelId="{1A1294A9-AA9C-4941-A85D-282127D5C70E}" type="presOf" srcId="{CA97C526-A29C-4A1B-A927-344AEA8CAE4A}" destId="{D216506A-EAA3-45E2-ABCE-BBC973AF9B83}" srcOrd="1" destOrd="0" presId="urn:microsoft.com/office/officeart/2005/8/layout/pyramid1"/>
    <dgm:cxn modelId="{D8F3A5B1-B55C-454F-AFC1-7AFAEB6F9D87}" srcId="{1A48F419-0E83-4ECA-821C-AE807F5ECAE9}" destId="{6EDE2E1C-8FE3-434B-A169-79C2B8894261}" srcOrd="0" destOrd="0" parTransId="{E096E9D4-63D7-462E-8EFE-A1010A168749}" sibTransId="{2BD95B32-B937-4C8D-8A9B-B954AC08E17C}"/>
    <dgm:cxn modelId="{A4A849C6-E363-460E-8738-FA9892EED98F}" srcId="{58022D34-1B6A-420E-A1BE-61ECAD2B89E3}" destId="{83E3CF6A-976F-4EE4-AD6A-B974666593B1}" srcOrd="3" destOrd="0" parTransId="{B4F2DD8D-568C-4232-B3F9-D88B8206FBFB}" sibTransId="{DD7EB4AE-5192-434F-8BAC-E07CA548B4C1}"/>
    <dgm:cxn modelId="{80BDF9C6-C030-4F66-AE93-6BB4A83C4CD3}" type="presOf" srcId="{1A48F419-0E83-4ECA-821C-AE807F5ECAE9}" destId="{8A4C66A2-6554-4708-AA4E-FB64A321DA01}" srcOrd="0" destOrd="0" presId="urn:microsoft.com/office/officeart/2005/8/layout/pyramid1"/>
    <dgm:cxn modelId="{819590CB-ECBE-4D93-8BAC-21971432798B}" type="presOf" srcId="{A956F880-4A98-4358-B924-9A85ECE7CE8C}" destId="{3A8F182E-E11D-4467-8C09-37431739E683}" srcOrd="0" destOrd="0" presId="urn:microsoft.com/office/officeart/2005/8/layout/pyramid1"/>
    <dgm:cxn modelId="{A7D6EFCD-ED42-4D89-858E-546FF7310AE2}" type="presOf" srcId="{83E3CF6A-976F-4EE4-AD6A-B974666593B1}" destId="{7D1DA6CA-53EB-44EE-A21F-1D9092C8780F}" srcOrd="1" destOrd="0" presId="urn:microsoft.com/office/officeart/2005/8/layout/pyramid1"/>
    <dgm:cxn modelId="{BB05EEE8-9D38-4EB9-ABBD-C6C2073E63F5}" type="presOf" srcId="{7968F1F8-CF01-4A8B-BAB5-CB109FED181D}" destId="{E2BB8FA6-ACBA-4995-B1C7-8BE79A20005D}" srcOrd="1" destOrd="0" presId="urn:microsoft.com/office/officeart/2005/8/layout/pyramid1"/>
    <dgm:cxn modelId="{6BADBDF0-19B8-4528-832E-253398BDDCCF}" type="presOf" srcId="{58022D34-1B6A-420E-A1BE-61ECAD2B89E3}" destId="{D1D6374B-E329-4594-8EF6-6AA0BDE2E7E9}" srcOrd="0" destOrd="0" presId="urn:microsoft.com/office/officeart/2005/8/layout/pyramid1"/>
    <dgm:cxn modelId="{1E574EF4-02FE-4115-8C76-44A47132110B}" type="presOf" srcId="{306F4962-0C70-4658-BDEC-7990D172DB38}" destId="{2D6F5CF8-6316-44D7-B6D5-614750F48EAC}" srcOrd="0" destOrd="0" presId="urn:microsoft.com/office/officeart/2005/8/layout/pyramid1"/>
    <dgm:cxn modelId="{D9158DF5-C6D8-4579-94CB-419F23D8BD6F}" srcId="{7968F1F8-CF01-4A8B-BAB5-CB109FED181D}" destId="{CA97C526-A29C-4A1B-A927-344AEA8CAE4A}" srcOrd="0" destOrd="0" parTransId="{8DA45278-6438-4D70-A775-57CE66EBF819}" sibTransId="{3F763419-7E2F-4F71-80A4-4DDBAB6C90C8}"/>
    <dgm:cxn modelId="{922D4AF6-CACF-4FA1-8FED-3041B4E4313B}" type="presOf" srcId="{306F4962-0C70-4658-BDEC-7990D172DB38}" destId="{4C353F8B-DDCD-4476-BA8A-77997F792252}" srcOrd="1" destOrd="0" presId="urn:microsoft.com/office/officeart/2005/8/layout/pyramid1"/>
    <dgm:cxn modelId="{C1519E47-FA8A-4831-8B0F-3077535ECA88}" type="presParOf" srcId="{D1D6374B-E329-4594-8EF6-6AA0BDE2E7E9}" destId="{93F0383F-7C2B-4109-87D6-E8986DA4E82D}" srcOrd="0" destOrd="0" presId="urn:microsoft.com/office/officeart/2005/8/layout/pyramid1"/>
    <dgm:cxn modelId="{AEC46EB5-D400-4F96-BC24-E86E71B1F801}" type="presParOf" srcId="{93F0383F-7C2B-4109-87D6-E8986DA4E82D}" destId="{2C89845C-C285-473F-8634-05CD97123329}" srcOrd="0" destOrd="0" presId="urn:microsoft.com/office/officeart/2005/8/layout/pyramid1"/>
    <dgm:cxn modelId="{1B20C62E-C386-409A-B2A3-A978EF6854A2}" type="presParOf" srcId="{93F0383F-7C2B-4109-87D6-E8986DA4E82D}" destId="{CCDE1858-7FD7-4DD9-BCDD-96BAA7DF6F7E}" srcOrd="1" destOrd="0" presId="urn:microsoft.com/office/officeart/2005/8/layout/pyramid1"/>
    <dgm:cxn modelId="{0ABA3DB9-59B2-4349-8C1D-FA6460876C9B}" type="presParOf" srcId="{93F0383F-7C2B-4109-87D6-E8986DA4E82D}" destId="{3A8F182E-E11D-4467-8C09-37431739E683}" srcOrd="2" destOrd="0" presId="urn:microsoft.com/office/officeart/2005/8/layout/pyramid1"/>
    <dgm:cxn modelId="{D8F9A890-1885-4086-B5B4-FE326B8D309B}" type="presParOf" srcId="{93F0383F-7C2B-4109-87D6-E8986DA4E82D}" destId="{9DB88614-DE00-47BA-A9F4-EA54ECA2FB95}" srcOrd="3" destOrd="0" presId="urn:microsoft.com/office/officeart/2005/8/layout/pyramid1"/>
    <dgm:cxn modelId="{286AA756-217F-4C9E-A7BA-D3CDDD07E65A}" type="presParOf" srcId="{D1D6374B-E329-4594-8EF6-6AA0BDE2E7E9}" destId="{A6CA3FF9-8C2A-4384-99FB-FFBB06F2E34C}" srcOrd="1" destOrd="0" presId="urn:microsoft.com/office/officeart/2005/8/layout/pyramid1"/>
    <dgm:cxn modelId="{9BD6D5A6-AA87-4F98-A593-206F7E6FF509}" type="presParOf" srcId="{A6CA3FF9-8C2A-4384-99FB-FFBB06F2E34C}" destId="{515342C0-9E0C-4DCE-BB9D-5E7701220766}" srcOrd="0" destOrd="0" presId="urn:microsoft.com/office/officeart/2005/8/layout/pyramid1"/>
    <dgm:cxn modelId="{99FE759D-3918-4279-8346-8EE50EF4A775}" type="presParOf" srcId="{A6CA3FF9-8C2A-4384-99FB-FFBB06F2E34C}" destId="{D216506A-EAA3-45E2-ABCE-BBC973AF9B83}" srcOrd="1" destOrd="0" presId="urn:microsoft.com/office/officeart/2005/8/layout/pyramid1"/>
    <dgm:cxn modelId="{5886B813-4A7C-46F2-A68A-62732529E3CA}" type="presParOf" srcId="{A6CA3FF9-8C2A-4384-99FB-FFBB06F2E34C}" destId="{9FCD6CB8-9ACF-415E-A1A9-91300B7ADEFD}" srcOrd="2" destOrd="0" presId="urn:microsoft.com/office/officeart/2005/8/layout/pyramid1"/>
    <dgm:cxn modelId="{1AE450CB-B719-402F-BF4F-2EFA2FE935E6}" type="presParOf" srcId="{A6CA3FF9-8C2A-4384-99FB-FFBB06F2E34C}" destId="{E2BB8FA6-ACBA-4995-B1C7-8BE79A20005D}" srcOrd="3" destOrd="0" presId="urn:microsoft.com/office/officeart/2005/8/layout/pyramid1"/>
    <dgm:cxn modelId="{E4F23316-9D12-4A54-83F1-33EEAEC7429A}" type="presParOf" srcId="{D1D6374B-E329-4594-8EF6-6AA0BDE2E7E9}" destId="{7D95E2F3-A4C7-4E17-A48E-F068522140CC}" srcOrd="2" destOrd="0" presId="urn:microsoft.com/office/officeart/2005/8/layout/pyramid1"/>
    <dgm:cxn modelId="{628D1F40-EA7D-467B-97E6-3387DEB25A9F}" type="presParOf" srcId="{7D95E2F3-A4C7-4E17-A48E-F068522140CC}" destId="{405BEEB1-6F7D-46D3-A73C-D787733557ED}" srcOrd="0" destOrd="0" presId="urn:microsoft.com/office/officeart/2005/8/layout/pyramid1"/>
    <dgm:cxn modelId="{DD7BFEB1-723A-4A4F-BFF4-602A80CF577F}" type="presParOf" srcId="{7D95E2F3-A4C7-4E17-A48E-F068522140CC}" destId="{4C9B8C8E-44EC-4C03-92F9-CD706E245153}" srcOrd="1" destOrd="0" presId="urn:microsoft.com/office/officeart/2005/8/layout/pyramid1"/>
    <dgm:cxn modelId="{30428F0D-A7D2-473E-B908-CA5EB3F1F0F2}" type="presParOf" srcId="{7D95E2F3-A4C7-4E17-A48E-F068522140CC}" destId="{8A4C66A2-6554-4708-AA4E-FB64A321DA01}" srcOrd="2" destOrd="0" presId="urn:microsoft.com/office/officeart/2005/8/layout/pyramid1"/>
    <dgm:cxn modelId="{55CDDE0B-9B9C-4662-9161-13BE6A9D4720}" type="presParOf" srcId="{7D95E2F3-A4C7-4E17-A48E-F068522140CC}" destId="{6599AB65-BC28-4057-9717-C2C1D200CA7B}" srcOrd="3" destOrd="0" presId="urn:microsoft.com/office/officeart/2005/8/layout/pyramid1"/>
    <dgm:cxn modelId="{E8A3D1A9-4C4E-47F5-8721-3968DFABE968}" type="presParOf" srcId="{D1D6374B-E329-4594-8EF6-6AA0BDE2E7E9}" destId="{E2234867-04DA-478B-8226-E27CD0B3430C}" srcOrd="3" destOrd="0" presId="urn:microsoft.com/office/officeart/2005/8/layout/pyramid1"/>
    <dgm:cxn modelId="{6E9166B6-98C1-43FF-B172-60DBB5087641}" type="presParOf" srcId="{E2234867-04DA-478B-8226-E27CD0B3430C}" destId="{23DCDDF1-8798-47D1-8547-AC2F837551E6}" srcOrd="0" destOrd="0" presId="urn:microsoft.com/office/officeart/2005/8/layout/pyramid1"/>
    <dgm:cxn modelId="{7B6ADCA0-BE91-4D30-8FD7-CE54DA7004EC}" type="presParOf" srcId="{E2234867-04DA-478B-8226-E27CD0B3430C}" destId="{ADA7FBEA-7CCE-4D00-B5CA-9C3141A57972}" srcOrd="1" destOrd="0" presId="urn:microsoft.com/office/officeart/2005/8/layout/pyramid1"/>
    <dgm:cxn modelId="{B9BCF75C-8327-47D2-AE2C-CCF9968D2CD4}" type="presParOf" srcId="{E2234867-04DA-478B-8226-E27CD0B3430C}" destId="{4F3A3037-5A86-4A59-A240-B32264F6DE70}" srcOrd="2" destOrd="0" presId="urn:microsoft.com/office/officeart/2005/8/layout/pyramid1"/>
    <dgm:cxn modelId="{8117635A-A76F-4201-AB48-75923215F198}" type="presParOf" srcId="{E2234867-04DA-478B-8226-E27CD0B3430C}" destId="{7D1DA6CA-53EB-44EE-A21F-1D9092C8780F}" srcOrd="3" destOrd="0" presId="urn:microsoft.com/office/officeart/2005/8/layout/pyramid1"/>
    <dgm:cxn modelId="{D689E4B1-E38F-406D-BDA3-0419C2AFE5CA}" type="presParOf" srcId="{D1D6374B-E329-4594-8EF6-6AA0BDE2E7E9}" destId="{E401578E-2012-4952-A8AC-4420077AF28F}" srcOrd="4" destOrd="0" presId="urn:microsoft.com/office/officeart/2005/8/layout/pyramid1"/>
    <dgm:cxn modelId="{C79B0B53-8DCE-4BB5-A279-E6EF3E80036B}" type="presParOf" srcId="{E401578E-2012-4952-A8AC-4420077AF28F}" destId="{2D6F5CF8-6316-44D7-B6D5-614750F48EAC}" srcOrd="0" destOrd="0" presId="urn:microsoft.com/office/officeart/2005/8/layout/pyramid1"/>
    <dgm:cxn modelId="{933867B4-DC02-40A3-A249-58E88933856D}" type="presParOf" srcId="{E401578E-2012-4952-A8AC-4420077AF28F}" destId="{4C353F8B-DDCD-4476-BA8A-77997F792252}" srcOrd="1" destOrd="0" presId="urn:microsoft.com/office/officeart/2005/8/layout/pyramid1"/>
    <dgm:cxn modelId="{BEF690B1-FF95-4983-9369-E1E6E8B82B70}" type="presParOf" srcId="{E401578E-2012-4952-A8AC-4420077AF28F}" destId="{CBDAB5C0-8788-40F5-8B21-AE72F3352D0C}" srcOrd="2" destOrd="0" presId="urn:microsoft.com/office/officeart/2005/8/layout/pyramid1"/>
    <dgm:cxn modelId="{28B9CCD5-8F75-4A67-9F08-5095584E0A88}" type="presParOf" srcId="{E401578E-2012-4952-A8AC-4420077AF28F}" destId="{D20675B2-65C4-4F82-99DB-C59656A4F026}" srcOrd="3" destOrd="0" presId="urn:microsoft.com/office/officeart/2005/8/layout/pyramid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9845C-C285-473F-8634-05CD97123329}">
      <dsp:nvSpPr>
        <dsp:cNvPr id="0" name=""/>
        <dsp:cNvSpPr/>
      </dsp:nvSpPr>
      <dsp:spPr>
        <a:xfrm rot="10800000">
          <a:off x="3063277" y="0"/>
          <a:ext cx="5946361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資產分配階段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3675932" y="0"/>
        <a:ext cx="5333706" cy="1004347"/>
      </dsp:txXfrm>
    </dsp:sp>
    <dsp:sp modelId="{3A8F182E-E11D-4467-8C09-37431739E683}">
      <dsp:nvSpPr>
        <dsp:cNvPr id="0" name=""/>
        <dsp:cNvSpPr/>
      </dsp:nvSpPr>
      <dsp:spPr>
        <a:xfrm>
          <a:off x="2450621" y="0"/>
          <a:ext cx="1225310" cy="1004347"/>
        </a:xfrm>
        <a:prstGeom prst="trapezoid">
          <a:avLst>
            <a:gd name="adj" fmla="val 61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zh-CN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信託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原始股投資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2450621" y="0"/>
        <a:ext cx="1225310" cy="1004347"/>
      </dsp:txXfrm>
    </dsp:sp>
    <dsp:sp modelId="{515342C0-9E0C-4DCE-BB9D-5E7701220766}">
      <dsp:nvSpPr>
        <dsp:cNvPr id="0" name=""/>
        <dsp:cNvSpPr/>
      </dsp:nvSpPr>
      <dsp:spPr>
        <a:xfrm rot="10800000">
          <a:off x="3675932" y="1004347"/>
          <a:ext cx="5333706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進取投資階段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4288588" y="1004347"/>
        <a:ext cx="4721050" cy="1004347"/>
      </dsp:txXfrm>
    </dsp:sp>
    <dsp:sp modelId="{9FCD6CB8-9ACF-415E-A1A9-91300B7ADEFD}">
      <dsp:nvSpPr>
        <dsp:cNvPr id="0" name=""/>
        <dsp:cNvSpPr/>
      </dsp:nvSpPr>
      <dsp:spPr>
        <a:xfrm>
          <a:off x="1837966" y="1004347"/>
          <a:ext cx="2450621" cy="1004347"/>
        </a:xfrm>
        <a:prstGeom prst="trapezoid">
          <a:avLst>
            <a:gd name="adj" fmla="val 61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另類投資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衍生工具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房地產投資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2266825" y="1004347"/>
        <a:ext cx="1592904" cy="1004347"/>
      </dsp:txXfrm>
    </dsp:sp>
    <dsp:sp modelId="{405BEEB1-6F7D-46D3-A73C-D787733557ED}">
      <dsp:nvSpPr>
        <dsp:cNvPr id="0" name=""/>
        <dsp:cNvSpPr/>
      </dsp:nvSpPr>
      <dsp:spPr>
        <a:xfrm rot="10800000">
          <a:off x="4288588" y="2008694"/>
          <a:ext cx="4721050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增長階段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4901243" y="2008694"/>
        <a:ext cx="4108395" cy="1004347"/>
      </dsp:txXfrm>
    </dsp:sp>
    <dsp:sp modelId="{8A4C66A2-6554-4708-AA4E-FB64A321DA01}">
      <dsp:nvSpPr>
        <dsp:cNvPr id="0" name=""/>
        <dsp:cNvSpPr/>
      </dsp:nvSpPr>
      <dsp:spPr>
        <a:xfrm>
          <a:off x="1225310" y="2008694"/>
          <a:ext cx="3675932" cy="1004347"/>
        </a:xfrm>
        <a:prstGeom prst="trapezoid">
          <a:avLst>
            <a:gd name="adj" fmla="val 61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股票投資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單一市場基金投資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區域性基金投資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全球性基金投資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868599" y="2008694"/>
        <a:ext cx="2389356" cy="1004347"/>
      </dsp:txXfrm>
    </dsp:sp>
    <dsp:sp modelId="{23DCDDF1-8798-47D1-8547-AC2F837551E6}">
      <dsp:nvSpPr>
        <dsp:cNvPr id="0" name=""/>
        <dsp:cNvSpPr/>
      </dsp:nvSpPr>
      <dsp:spPr>
        <a:xfrm rot="10800000">
          <a:off x="4901243" y="3013041"/>
          <a:ext cx="4108395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保值階段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5513899" y="3013041"/>
        <a:ext cx="3495739" cy="1004347"/>
      </dsp:txXfrm>
    </dsp:sp>
    <dsp:sp modelId="{4F3A3037-5A86-4A59-A240-B32264F6DE70}">
      <dsp:nvSpPr>
        <dsp:cNvPr id="0" name=""/>
        <dsp:cNvSpPr/>
      </dsp:nvSpPr>
      <dsp:spPr>
        <a:xfrm>
          <a:off x="612655" y="3013041"/>
          <a:ext cx="4901243" cy="1004347"/>
        </a:xfrm>
        <a:prstGeom prst="trapezoid">
          <a:avLst>
            <a:gd name="adj" fmla="val 61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債券、固定收益投資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儲蓄保險、年金等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定期儲蓄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470373" y="3013041"/>
        <a:ext cx="3185808" cy="1004347"/>
      </dsp:txXfrm>
    </dsp:sp>
    <dsp:sp modelId="{2D6F5CF8-6316-44D7-B6D5-614750F48EAC}">
      <dsp:nvSpPr>
        <dsp:cNvPr id="0" name=""/>
        <dsp:cNvSpPr/>
      </dsp:nvSpPr>
      <dsp:spPr>
        <a:xfrm rot="10800000">
          <a:off x="5513899" y="4017388"/>
          <a:ext cx="3495739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基礎階段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6126554" y="4017388"/>
        <a:ext cx="2883084" cy="1004347"/>
      </dsp:txXfrm>
    </dsp:sp>
    <dsp:sp modelId="{CBDAB5C0-8788-40F5-8B21-AE72F3352D0C}">
      <dsp:nvSpPr>
        <dsp:cNvPr id="0" name=""/>
        <dsp:cNvSpPr/>
      </dsp:nvSpPr>
      <dsp:spPr>
        <a:xfrm>
          <a:off x="0" y="4017388"/>
          <a:ext cx="6126554" cy="1004347"/>
        </a:xfrm>
        <a:prstGeom prst="trapezoid">
          <a:avLst>
            <a:gd name="adj" fmla="val 61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意外保險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危疾保險、醫療保險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應急資金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072147" y="4017388"/>
        <a:ext cx="3982260" cy="1004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worldbank.org/indicator/FP.CPI.TOTL?locations=HK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worldbank.org/indicator/FP.CPI.TOTL?locations=HK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https://hk.news.yahoo.com/%E9%80%9A%E8%84%B9%E5%99%A9%E5%A4%A2-%E5%9F%BA%E5%B1%A4%E6%9B%B4%E7%AA%AE-214500110.html</a:t>
            </a:r>
          </a:p>
          <a:p>
            <a:r>
              <a:rPr lang="en-US">
                <a:hlinkClick r:id="rId3"/>
              </a:rPr>
              <a:t>Consumer price index (2010 = 100) - Hong Kong SAR, China | Data (worldbank.org)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570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https://hk.news.yahoo.com/%E9%80%9A%E8%84%B9%E5%99%A9%E5%A4%A2-%E5%9F%BA%E5%B1%A4%E6%9B%B4%E7%AA%AE-214500110.html</a:t>
            </a:r>
          </a:p>
          <a:p>
            <a:r>
              <a:rPr lang="en-US" dirty="0">
                <a:hlinkClick r:id="rId3"/>
              </a:rPr>
              <a:t>Consumer price index (2010 = 100) - Hong Kong SAR, China | Data (worldbank.org)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903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https://minisite.mpfa.org.hk/MPFIE/tc/tools-resources/topic11/</a:t>
            </a:r>
          </a:p>
          <a:p>
            <a:r>
              <a:rPr lang="en-US" dirty="0"/>
              <a:t>https://www.hk01.com/sns/article/701880</a:t>
            </a:r>
          </a:p>
          <a:p>
            <a:r>
              <a:rPr lang="en-US" dirty="0"/>
              <a:t>https://wealth.hket.com/article/3109684/%E3%80%90%E9%80%80%E4%BC%91%E7%90%86%E8%B2%A1%E3%80%91%E6%B8%AF%E4%BA%BA%E5%85%A8%E7%90%83%E6%9C%80%E9%95%B7%E5%A3%BD%E3%80%80%E5%A5%B3%E6%80%A7%E5%B9%B3%E5%9D%87%E9%A0%90%E6%9C%9F%E5%A3%BD%E5%91%BD%E5%A2%9E%E8%87%B388%E6%AD%B2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64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microsoft.com/office/2007/relationships/hdphoto" Target="../media/hdphoto5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hyperlink" Target="https://urbanlifehk.com/article/79812/%E5%A3%BD%E5%91%BD%E9%A0%90%E6%B8%AC-%E6%8E%92%E5%90%8D-%E9%A6%99%E6%B8%AF-%E5%BB%B6%E9%95%B7%E5%8E%9F%E5%9B%A0-%E5%9C%8B%E5%AE%B6" TargetMode="External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06A613B-DB4C-4295-BE14-F3765F78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979" y="3276600"/>
            <a:ext cx="11666276" cy="2628900"/>
          </a:xfrm>
        </p:spPr>
        <p:txBody>
          <a:bodyPr>
            <a:normAutofit/>
          </a:bodyPr>
          <a:lstStyle/>
          <a:p>
            <a:r>
              <a:rPr lang="zh-TW" alt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為什麼需要進行財務規劃</a:t>
            </a:r>
            <a:r>
              <a:rPr lang="en-US" altLang="zh-TW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zh-CN" altLang="en-US" sz="4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C6B14C-5126-4F2E-9D57-D97E39D3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357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58CB15-AC0B-4D7E-9431-7784A2F9C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fld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F1C6D3-7648-4432-9E18-17B354299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進階理財金字塔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BF6EEB4-C412-4430-BF6F-42C100DE018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理財工具的層次結構</a:t>
            </a:r>
          </a:p>
        </p:txBody>
      </p:sp>
      <p:graphicFrame>
        <p:nvGraphicFramePr>
          <p:cNvPr id="6" name="內容版面配置區 5">
            <a:extLst>
              <a:ext uri="{FF2B5EF4-FFF2-40B4-BE49-F238E27FC236}">
                <a16:creationId xmlns:a16="http://schemas.microsoft.com/office/drawing/2014/main" id="{593465ED-80A3-4B82-AD89-572B95348767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363493489"/>
              </p:ext>
            </p:extLst>
          </p:nvPr>
        </p:nvGraphicFramePr>
        <p:xfrm>
          <a:off x="1591180" y="1405822"/>
          <a:ext cx="9009639" cy="5021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1E08B4-87DA-55D8-3E14-8FDDE39FA887}"/>
              </a:ext>
            </a:extLst>
          </p:cNvPr>
          <p:cNvCxnSpPr>
            <a:cxnSpLocks/>
          </p:cNvCxnSpPr>
          <p:nvPr/>
        </p:nvCxnSpPr>
        <p:spPr>
          <a:xfrm flipV="1">
            <a:off x="1591180" y="1839074"/>
            <a:ext cx="1" cy="4588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2C95002-F01C-9B38-6440-2023C214A89D}"/>
              </a:ext>
            </a:extLst>
          </p:cNvPr>
          <p:cNvCxnSpPr>
            <a:cxnSpLocks/>
          </p:cNvCxnSpPr>
          <p:nvPr/>
        </p:nvCxnSpPr>
        <p:spPr>
          <a:xfrm flipV="1">
            <a:off x="11071464" y="1839074"/>
            <a:ext cx="0" cy="4588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E9A7486-64F2-15EF-C939-201298EF3E89}"/>
              </a:ext>
            </a:extLst>
          </p:cNvPr>
          <p:cNvSpPr/>
          <p:nvPr/>
        </p:nvSpPr>
        <p:spPr>
          <a:xfrm>
            <a:off x="1236017" y="1397895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回報</a:t>
            </a:r>
            <a:endParaRPr lang="en-US" altLang="zh-CN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13B203-7E11-E156-B49B-2AE12617F9CA}"/>
              </a:ext>
            </a:extLst>
          </p:cNvPr>
          <p:cNvSpPr/>
          <p:nvPr/>
        </p:nvSpPr>
        <p:spPr>
          <a:xfrm>
            <a:off x="10729001" y="1318094"/>
            <a:ext cx="69762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風險</a:t>
            </a:r>
            <a:endParaRPr lang="en-US" altLang="zh-CN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77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lvlAtOnc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76BD3A0-DD6B-10D3-063D-061C59E68D8B}"/>
              </a:ext>
            </a:extLst>
          </p:cNvPr>
          <p:cNvSpPr/>
          <p:nvPr/>
        </p:nvSpPr>
        <p:spPr>
          <a:xfrm>
            <a:off x="7882262" y="1736124"/>
            <a:ext cx="2137718" cy="386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CFD2C4-9748-D2D9-996C-79E660023321}"/>
              </a:ext>
            </a:extLst>
          </p:cNvPr>
          <p:cNvSpPr/>
          <p:nvPr/>
        </p:nvSpPr>
        <p:spPr>
          <a:xfrm>
            <a:off x="2940908" y="1736124"/>
            <a:ext cx="1779373" cy="3867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86B5FF-A928-4D02-B6C9-E4F25910F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fld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金錢的時間值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20B49FD-385D-420B-82F0-03BAC9AD6D53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>
            <a:normAutofit/>
          </a:bodyPr>
          <a:lstStyle/>
          <a:p>
            <a:pPr rtl="0">
              <a:defRPr sz="1862" b="0" i="0" u="none" strike="noStrike" kern="1200" spc="0" baseline="0">
                <a:solidFill>
                  <a:srgbClr val="2A177C"/>
                </a:solidFill>
                <a:latin typeface="+mn-lt"/>
                <a:ea typeface="+mn-ea"/>
                <a:cs typeface="+mn-cs"/>
              </a:defRPr>
            </a:pPr>
            <a:r>
              <a:rPr lang="zh-TW" altLang="en-US" b="0" dirty="0">
                <a:effectLst/>
                <a:latin typeface="Neuzeit Grotesk"/>
              </a:rPr>
              <a:t>何時開始投資，比儲蓄金額的多少更為重要</a:t>
            </a:r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C510B57-26BB-A0FF-062A-BB6F39E025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8526424"/>
              </p:ext>
            </p:extLst>
          </p:nvPr>
        </p:nvGraphicFramePr>
        <p:xfrm>
          <a:off x="2032000" y="1689582"/>
          <a:ext cx="8128000" cy="4787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AC35573-08A6-3E3B-A42A-EAE3C29BAA67}"/>
              </a:ext>
            </a:extLst>
          </p:cNvPr>
          <p:cNvCxnSpPr/>
          <p:nvPr/>
        </p:nvCxnSpPr>
        <p:spPr>
          <a:xfrm>
            <a:off x="10160000" y="1869141"/>
            <a:ext cx="0" cy="3106271"/>
          </a:xfrm>
          <a:prstGeom prst="straightConnector1">
            <a:avLst/>
          </a:prstGeom>
          <a:ln>
            <a:solidFill>
              <a:srgbClr val="B6009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BBB1F8E-353A-DD4D-95B9-4B5066C2C0CD}"/>
              </a:ext>
            </a:extLst>
          </p:cNvPr>
          <p:cNvCxnSpPr>
            <a:cxnSpLocks/>
          </p:cNvCxnSpPr>
          <p:nvPr/>
        </p:nvCxnSpPr>
        <p:spPr>
          <a:xfrm>
            <a:off x="10160000" y="5009769"/>
            <a:ext cx="0" cy="6209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B1B5C72-F7A8-7908-B616-57294E4B0940}"/>
              </a:ext>
            </a:extLst>
          </p:cNvPr>
          <p:cNvSpPr txBox="1"/>
          <p:nvPr/>
        </p:nvSpPr>
        <p:spPr>
          <a:xfrm>
            <a:off x="10291282" y="5105708"/>
            <a:ext cx="646331" cy="369332"/>
          </a:xfrm>
          <a:prstGeom prst="rect">
            <a:avLst/>
          </a:prstGeom>
          <a:solidFill>
            <a:srgbClr val="2A177C"/>
          </a:solidFill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</a:rPr>
              <a:t>本金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B43D3E-9900-4D4A-2141-0119B6DA551A}"/>
              </a:ext>
            </a:extLst>
          </p:cNvPr>
          <p:cNvSpPr txBox="1"/>
          <p:nvPr/>
        </p:nvSpPr>
        <p:spPr>
          <a:xfrm>
            <a:off x="10291282" y="2927860"/>
            <a:ext cx="646331" cy="369332"/>
          </a:xfrm>
          <a:prstGeom prst="rect">
            <a:avLst/>
          </a:prstGeom>
          <a:solidFill>
            <a:srgbClr val="B60095"/>
          </a:solidFill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schemeClr val="bg1"/>
                </a:solidFill>
              </a:rPr>
              <a:t>利息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38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618BFE09-580F-2855-1716-6D8349557234}"/>
              </a:ext>
            </a:extLst>
          </p:cNvPr>
          <p:cNvSpPr/>
          <p:nvPr/>
        </p:nvSpPr>
        <p:spPr>
          <a:xfrm>
            <a:off x="869026" y="5475731"/>
            <a:ext cx="1762126" cy="848396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A741A27-A7D6-4045-08AE-99941A306FA3}"/>
              </a:ext>
            </a:extLst>
          </p:cNvPr>
          <p:cNvSpPr/>
          <p:nvPr/>
        </p:nvSpPr>
        <p:spPr>
          <a:xfrm>
            <a:off x="861523" y="1801069"/>
            <a:ext cx="1762126" cy="8483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AEC0A0-3D44-4067-BBA1-40B232B52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88BC8D-220A-48C7-8438-C0A3B3CD0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金錢的時間值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1391A9-8DF5-4C49-B69D-2BA8E0EEA069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  <a:ea typeface="+mj-ea"/>
              </a:rPr>
              <a:t>複利的威力</a:t>
            </a:r>
          </a:p>
        </p:txBody>
      </p:sp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727329B5-0357-4F24-AD3E-DAC1A94B2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494064"/>
              </p:ext>
            </p:extLst>
          </p:nvPr>
        </p:nvGraphicFramePr>
        <p:xfrm>
          <a:off x="3298877" y="1195825"/>
          <a:ext cx="4909071" cy="4767106"/>
        </p:xfrm>
        <a:graphic>
          <a:graphicData uri="http://schemas.openxmlformats.org/drawingml/2006/table">
            <a:tbl>
              <a:tblPr/>
              <a:tblGrid>
                <a:gridCol w="7197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440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假設年均回報：</a:t>
                      </a:r>
                      <a:r>
                        <a:rPr lang="en-US" altLang="zh-CN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11%</a:t>
                      </a:r>
                      <a:endParaRPr lang="zh-TW" altLang="en-US" sz="1000" b="1" i="0" u="none" strike="noStrike" baseline="0" dirty="0">
                        <a:solidFill>
                          <a:schemeClr val="accent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45720" marT="36000" marB="36000" anchor="b">
                    <a:lnL>
                      <a:noFill/>
                    </a:lnL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000" b="0" i="0" u="sng" strike="noStrike" baseline="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</a:endParaRPr>
                    </a:p>
                  </a:txBody>
                  <a:tcPr marL="0" marR="45720" marT="36000" marB="3600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000" b="0" i="0" u="sng" strike="noStrike" baseline="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</a:endParaRPr>
                    </a:p>
                  </a:txBody>
                  <a:tcPr marL="0" marR="45720" marT="36000" marB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267898"/>
                  </a:ext>
                </a:extLst>
              </a:tr>
              <a:tr h="234407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年期</a:t>
                      </a:r>
                    </a:p>
                  </a:txBody>
                  <a:tcPr marL="0" marR="45720" marT="36000" marB="360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sng" strike="noStrike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投資者甲</a:t>
                      </a:r>
                    </a:p>
                  </a:txBody>
                  <a:tcPr marL="0" marR="45720" marT="36000" marB="3600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sng" strike="noStrike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投資者乙</a:t>
                      </a:r>
                    </a:p>
                  </a:txBody>
                  <a:tcPr marL="0" marR="45720" marT="36000" marB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年投資額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年投資額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本利累積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本利累積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$66,600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$140,526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$222,584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$313,668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$414,772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$526,996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$584,966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$66,600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$649,312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$140,526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$720,737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$222,584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$800,018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$313,668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$985,702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$526,996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$1,214,483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$789,838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$1,496,365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$1,113,686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$1,843,671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$1,512,698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$2,271,587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$2,004,322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$2,798,822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$2,610,051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$3,448,429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$3,356,369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$3,827,756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$3,792,170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$4,248,810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$4,275,909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$4,716,179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$4,812,859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$5,234,958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$5,408,873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$5,810,804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$6,070,449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30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$6,449,992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$6,804,798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總投資額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$1,440,000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總累積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$6,449,992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$6,804,798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回報 </a:t>
                      </a:r>
                      <a:r>
                        <a:rPr lang="en-US" altLang="zh-TW" sz="1000" b="1" i="0" u="none" strike="noStrike" baseline="3000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(1)</a:t>
                      </a:r>
                      <a:endParaRPr lang="zh-TW" altLang="en-US" sz="1000" b="1" i="0" u="none" strike="noStrike" baseline="3000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1792%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473%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grpSp>
        <p:nvGrpSpPr>
          <p:cNvPr id="8" name="Group 27">
            <a:extLst>
              <a:ext uri="{FF2B5EF4-FFF2-40B4-BE49-F238E27FC236}">
                <a16:creationId xmlns:a16="http://schemas.microsoft.com/office/drawing/2014/main" id="{C08243AE-3A42-4386-B5A3-1C3C5FC0A63F}"/>
              </a:ext>
            </a:extLst>
          </p:cNvPr>
          <p:cNvGrpSpPr/>
          <p:nvPr/>
        </p:nvGrpSpPr>
        <p:grpSpPr>
          <a:xfrm>
            <a:off x="4432351" y="1847190"/>
            <a:ext cx="3882111" cy="3637845"/>
            <a:chOff x="5910261" y="1940231"/>
            <a:chExt cx="3882111" cy="3637845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25F1CD92-7455-459A-BA96-E3B4BFD5CF4C}"/>
                </a:ext>
              </a:extLst>
            </p:cNvPr>
            <p:cNvSpPr/>
            <p:nvPr/>
          </p:nvSpPr>
          <p:spPr>
            <a:xfrm>
              <a:off x="5910261" y="1940231"/>
              <a:ext cx="1762125" cy="977086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ounded Rectangle 12">
              <a:extLst>
                <a:ext uri="{FF2B5EF4-FFF2-40B4-BE49-F238E27FC236}">
                  <a16:creationId xmlns:a16="http://schemas.microsoft.com/office/drawing/2014/main" id="{80848BC3-EA92-49D1-8C21-729B908171C1}"/>
                </a:ext>
              </a:extLst>
            </p:cNvPr>
            <p:cNvSpPr/>
            <p:nvPr/>
          </p:nvSpPr>
          <p:spPr>
            <a:xfrm>
              <a:off x="8030247" y="2791766"/>
              <a:ext cx="1762125" cy="278631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Elbow Connector 15">
              <a:extLst>
                <a:ext uri="{FF2B5EF4-FFF2-40B4-BE49-F238E27FC236}">
                  <a16:creationId xmlns:a16="http://schemas.microsoft.com/office/drawing/2014/main" id="{4A9D1673-4178-4838-A97A-8C0607DC6180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>
              <a:off x="7672386" y="2428774"/>
              <a:ext cx="357861" cy="1756147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8">
            <a:extLst>
              <a:ext uri="{FF2B5EF4-FFF2-40B4-BE49-F238E27FC236}">
                <a16:creationId xmlns:a16="http://schemas.microsoft.com/office/drawing/2014/main" id="{50F65094-8CEF-4B91-889F-0D55F3730E6B}"/>
              </a:ext>
            </a:extLst>
          </p:cNvPr>
          <p:cNvGrpSpPr/>
          <p:nvPr/>
        </p:nvGrpSpPr>
        <p:grpSpPr>
          <a:xfrm>
            <a:off x="4432352" y="5448751"/>
            <a:ext cx="2796652" cy="216245"/>
            <a:chOff x="5534024" y="5553075"/>
            <a:chExt cx="2796652" cy="216245"/>
          </a:xfrm>
        </p:grpSpPr>
        <p:sp>
          <p:nvSpPr>
            <p:cNvPr id="13" name="Rounded Rectangle 17">
              <a:extLst>
                <a:ext uri="{FF2B5EF4-FFF2-40B4-BE49-F238E27FC236}">
                  <a16:creationId xmlns:a16="http://schemas.microsoft.com/office/drawing/2014/main" id="{27793CC0-CB5C-42C9-AAB4-2132DEB411F2}"/>
                </a:ext>
              </a:extLst>
            </p:cNvPr>
            <p:cNvSpPr/>
            <p:nvPr/>
          </p:nvSpPr>
          <p:spPr>
            <a:xfrm>
              <a:off x="5534024" y="5553075"/>
              <a:ext cx="733425" cy="20955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4" name="Rounded Rectangle 18">
              <a:extLst>
                <a:ext uri="{FF2B5EF4-FFF2-40B4-BE49-F238E27FC236}">
                  <a16:creationId xmlns:a16="http://schemas.microsoft.com/office/drawing/2014/main" id="{4E7E95D2-4E25-4A42-8DC8-80AAFAE0930C}"/>
                </a:ext>
              </a:extLst>
            </p:cNvPr>
            <p:cNvSpPr/>
            <p:nvPr/>
          </p:nvSpPr>
          <p:spPr>
            <a:xfrm>
              <a:off x="7448549" y="5570627"/>
              <a:ext cx="882127" cy="198693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29">
            <a:extLst>
              <a:ext uri="{FF2B5EF4-FFF2-40B4-BE49-F238E27FC236}">
                <a16:creationId xmlns:a16="http://schemas.microsoft.com/office/drawing/2014/main" id="{513DFC96-A1DC-4747-99F5-D8B740E03D64}"/>
              </a:ext>
            </a:extLst>
          </p:cNvPr>
          <p:cNvGrpSpPr/>
          <p:nvPr/>
        </p:nvGrpSpPr>
        <p:grpSpPr>
          <a:xfrm>
            <a:off x="4432351" y="5749812"/>
            <a:ext cx="2813493" cy="230631"/>
            <a:chOff x="5629274" y="5817744"/>
            <a:chExt cx="2813493" cy="230631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CA9DF027-BE2A-4DCB-B85B-101DEB9417CF}"/>
                </a:ext>
              </a:extLst>
            </p:cNvPr>
            <p:cNvSpPr/>
            <p:nvPr/>
          </p:nvSpPr>
          <p:spPr>
            <a:xfrm>
              <a:off x="5629274" y="5838825"/>
              <a:ext cx="733425" cy="20955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F6132C2B-1338-4071-A2A9-B8A82E89867F}"/>
                </a:ext>
              </a:extLst>
            </p:cNvPr>
            <p:cNvSpPr/>
            <p:nvPr/>
          </p:nvSpPr>
          <p:spPr>
            <a:xfrm>
              <a:off x="7560640" y="5817744"/>
              <a:ext cx="882127" cy="20955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401DE83C-3A59-40D6-878A-E0FAE5DD8357}"/>
              </a:ext>
            </a:extLst>
          </p:cNvPr>
          <p:cNvSpPr txBox="1">
            <a:spLocks noChangeArrowheads="1"/>
          </p:cNvSpPr>
          <p:nvPr/>
        </p:nvSpPr>
        <p:spPr>
          <a:xfrm>
            <a:off x="-3442576" y="0"/>
            <a:ext cx="2549096" cy="3371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-342900" defTabSz="914400" eaLnBrk="1" fontAlgn="auto" latinLnBrk="0" hangingPunct="1">
              <a:lnSpc>
                <a:spcPct val="12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TW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複息 </a:t>
            </a:r>
            <a:r>
              <a:rPr kumimoji="0" lang="en-US" altLang="zh-TW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(Compounding) </a:t>
            </a:r>
            <a:r>
              <a:rPr kumimoji="0" lang="zh-TW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的威力</a:t>
            </a:r>
          </a:p>
        </p:txBody>
      </p:sp>
      <p:graphicFrame>
        <p:nvGraphicFramePr>
          <p:cNvPr id="21" name="Group 129">
            <a:extLst>
              <a:ext uri="{FF2B5EF4-FFF2-40B4-BE49-F238E27FC236}">
                <a16:creationId xmlns:a16="http://schemas.microsoft.com/office/drawing/2014/main" id="{107FA8A8-B1FC-490F-A004-EEC8092D0E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914126"/>
              </p:ext>
            </p:extLst>
          </p:nvPr>
        </p:nvGraphicFramePr>
        <p:xfrm>
          <a:off x="-4043851" y="435413"/>
          <a:ext cx="3771900" cy="1798320"/>
        </p:xfrm>
        <a:graphic>
          <a:graphicData uri="http://schemas.openxmlformats.org/drawingml/2006/table">
            <a:tbl>
              <a:tblPr/>
              <a:tblGrid>
                <a:gridCol w="377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投資者甲</a:t>
                      </a:r>
                      <a:endParaRPr kumimoji="0" lang="en-US" altLang="zh-TW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1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至 第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6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: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每年儲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總共儲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$360,000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停止儲錢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,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任由它滾存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年累積至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$6,449,992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12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總回報率：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1,792%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Group 135">
            <a:extLst>
              <a:ext uri="{FF2B5EF4-FFF2-40B4-BE49-F238E27FC236}">
                <a16:creationId xmlns:a16="http://schemas.microsoft.com/office/drawing/2014/main" id="{414A019A-AEC1-4E5D-8E35-71E667BA93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905665"/>
              </p:ext>
            </p:extLst>
          </p:nvPr>
        </p:nvGraphicFramePr>
        <p:xfrm>
          <a:off x="12734603" y="1291668"/>
          <a:ext cx="3792537" cy="1867197"/>
        </p:xfrm>
        <a:graphic>
          <a:graphicData uri="http://schemas.openxmlformats.org/drawingml/2006/table">
            <a:tbl>
              <a:tblPr/>
              <a:tblGrid>
                <a:gridCol w="3792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投資者乙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17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頭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6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年沒有儲蓄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,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年開始每年儲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總共儲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$1,440,000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一直儲蓄到第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</a:t>
                      </a:r>
                      <a:endParaRPr kumimoji="0" lang="en-US" altLang="zh-TW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累積至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$6,804,798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4268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總回報率：</a:t>
                      </a:r>
                      <a:r>
                        <a:rPr kumimoji="0" lang="en-US" altLang="zh-TW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473%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23" name="Straight Connector 40">
            <a:extLst>
              <a:ext uri="{FF2B5EF4-FFF2-40B4-BE49-F238E27FC236}">
                <a16:creationId xmlns:a16="http://schemas.microsoft.com/office/drawing/2014/main" id="{90A4638F-FB09-4738-A137-C0AB68F6DEBA}"/>
              </a:ext>
            </a:extLst>
          </p:cNvPr>
          <p:cNvCxnSpPr/>
          <p:nvPr/>
        </p:nvCxnSpPr>
        <p:spPr>
          <a:xfrm>
            <a:off x="-4043851" y="330641"/>
            <a:ext cx="3714776" cy="1588"/>
          </a:xfrm>
          <a:prstGeom prst="line">
            <a:avLst/>
          </a:prstGeom>
          <a:ln w="19050">
            <a:solidFill>
              <a:schemeClr val="accent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427455-835C-8C11-9F31-A48477419983}"/>
              </a:ext>
            </a:extLst>
          </p:cNvPr>
          <p:cNvCxnSpPr/>
          <p:nvPr/>
        </p:nvCxnSpPr>
        <p:spPr>
          <a:xfrm>
            <a:off x="5165776" y="5538530"/>
            <a:ext cx="1181101" cy="0"/>
          </a:xfrm>
          <a:prstGeom prst="line">
            <a:avLst/>
          </a:prstGeom>
          <a:ln w="28575">
            <a:solidFill>
              <a:srgbClr val="2A17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8F491A2-AC07-E0CC-13DA-BB8CF0FF1D55}"/>
              </a:ext>
            </a:extLst>
          </p:cNvPr>
          <p:cNvCxnSpPr/>
          <p:nvPr/>
        </p:nvCxnSpPr>
        <p:spPr>
          <a:xfrm>
            <a:off x="5182616" y="5870892"/>
            <a:ext cx="1181101" cy="0"/>
          </a:xfrm>
          <a:prstGeom prst="line">
            <a:avLst/>
          </a:prstGeom>
          <a:ln w="28575">
            <a:solidFill>
              <a:srgbClr val="2A17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473C376-95C7-A14F-1A38-5D7D756CC20E}"/>
              </a:ext>
            </a:extLst>
          </p:cNvPr>
          <p:cNvSpPr txBox="1"/>
          <p:nvPr/>
        </p:nvSpPr>
        <p:spPr>
          <a:xfrm>
            <a:off x="925628" y="1922468"/>
            <a:ext cx="192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每年儲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$60,000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E923F0-1090-F153-2FB9-F576B4858A8D}"/>
              </a:ext>
            </a:extLst>
          </p:cNvPr>
          <p:cNvSpPr txBox="1"/>
          <p:nvPr/>
        </p:nvSpPr>
        <p:spPr>
          <a:xfrm>
            <a:off x="1004693" y="2273798"/>
            <a:ext cx="15711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</a:t>
            </a:r>
            <a:r>
              <a:rPr kumimoji="0" lang="en-US" altLang="zh-TW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1 </a:t>
            </a: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至 第</a:t>
            </a:r>
            <a:r>
              <a:rPr kumimoji="0" lang="en-US" altLang="zh-TW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6 </a:t>
            </a: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82FCCC-9B34-E189-18DE-5589BDD32169}"/>
              </a:ext>
            </a:extLst>
          </p:cNvPr>
          <p:cNvSpPr txBox="1"/>
          <p:nvPr/>
        </p:nvSpPr>
        <p:spPr>
          <a:xfrm>
            <a:off x="640667" y="2668005"/>
            <a:ext cx="2354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總共儲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$360,000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706AA9-AC43-CA7C-51A8-0FE644ED9533}"/>
              </a:ext>
            </a:extLst>
          </p:cNvPr>
          <p:cNvSpPr txBox="1"/>
          <p:nvPr/>
        </p:nvSpPr>
        <p:spPr>
          <a:xfrm>
            <a:off x="734173" y="3605178"/>
            <a:ext cx="2070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7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停止儲錢</a:t>
            </a:r>
            <a:endParaRPr kumimoji="0" lang="en-US" altLang="zh-TW" sz="18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任由它滾存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1BB580-6FB5-7932-EE25-57B2C053440B}"/>
              </a:ext>
            </a:extLst>
          </p:cNvPr>
          <p:cNvSpPr txBox="1"/>
          <p:nvPr/>
        </p:nvSpPr>
        <p:spPr>
          <a:xfrm>
            <a:off x="617239" y="4673257"/>
            <a:ext cx="200641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累積至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$6,449,992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kumimoji="0" lang="en-US" altLang="zh-TW" sz="1400" b="1" i="0" u="none" strike="noStrike" kern="1200" cap="none" normalizeH="0" baseline="0" dirty="0">
              <a:ln>
                <a:noFill/>
              </a:ln>
              <a:solidFill>
                <a:srgbClr val="B60095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1F4E50D-F2E0-B3FF-9E15-E9AF8EE7C90B}"/>
              </a:ext>
            </a:extLst>
          </p:cNvPr>
          <p:cNvSpPr txBox="1"/>
          <p:nvPr/>
        </p:nvSpPr>
        <p:spPr>
          <a:xfrm>
            <a:off x="1154053" y="5585254"/>
            <a:ext cx="1268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1792%</a:t>
            </a:r>
          </a:p>
          <a:p>
            <a:pPr marL="342900" indent="-342900" algn="ctr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總回報率</a:t>
            </a:r>
            <a:endParaRPr kumimoji="0" lang="en-US" altLang="zh-TW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89571A6E-1655-25A1-6C98-C9CB1CC5488B}"/>
              </a:ext>
            </a:extLst>
          </p:cNvPr>
          <p:cNvSpPr/>
          <p:nvPr/>
        </p:nvSpPr>
        <p:spPr>
          <a:xfrm rot="10800000">
            <a:off x="1634486" y="3200401"/>
            <a:ext cx="288443" cy="24865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C1765AB3-6911-E65D-C8ED-FDA97088F214}"/>
              </a:ext>
            </a:extLst>
          </p:cNvPr>
          <p:cNvSpPr/>
          <p:nvPr/>
        </p:nvSpPr>
        <p:spPr>
          <a:xfrm rot="10800000">
            <a:off x="1635502" y="4399348"/>
            <a:ext cx="288443" cy="248658"/>
          </a:xfrm>
          <a:prstGeom prst="triangle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Graphic 42" descr="Coins">
            <a:extLst>
              <a:ext uri="{FF2B5EF4-FFF2-40B4-BE49-F238E27FC236}">
                <a16:creationId xmlns:a16="http://schemas.microsoft.com/office/drawing/2014/main" id="{3693F7C0-E2DF-1DD8-3FCE-17843D0B4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942" y="4624130"/>
            <a:ext cx="914400" cy="9144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6BE74BD-1B23-529B-F2CF-75B75D642DBC}"/>
              </a:ext>
            </a:extLst>
          </p:cNvPr>
          <p:cNvSpPr txBox="1"/>
          <p:nvPr/>
        </p:nvSpPr>
        <p:spPr>
          <a:xfrm>
            <a:off x="1038334" y="1422467"/>
            <a:ext cx="1462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zh-TW" altLang="en-US" sz="1800" b="0" i="0" u="sng" strike="noStrike" baseline="0" dirty="0">
                <a:solidFill>
                  <a:srgbClr val="2A177C"/>
                </a:solidFill>
                <a:latin typeface="+mj-ea"/>
                <a:ea typeface="+mj-ea"/>
              </a:rPr>
              <a:t>投資者甲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52AB7F1-37A5-7071-D7E7-62B0B2CC0B01}"/>
              </a:ext>
            </a:extLst>
          </p:cNvPr>
          <p:cNvSpPr/>
          <p:nvPr/>
        </p:nvSpPr>
        <p:spPr>
          <a:xfrm>
            <a:off x="9581834" y="5369927"/>
            <a:ext cx="1762126" cy="848396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21EDB4A-2C96-C134-CBFB-80BC73CB0826}"/>
              </a:ext>
            </a:extLst>
          </p:cNvPr>
          <p:cNvSpPr/>
          <p:nvPr/>
        </p:nvSpPr>
        <p:spPr>
          <a:xfrm>
            <a:off x="9574331" y="1695266"/>
            <a:ext cx="1762126" cy="942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78B756-1E6E-4FCF-FB0A-9AC25BAE5476}"/>
              </a:ext>
            </a:extLst>
          </p:cNvPr>
          <p:cNvSpPr txBox="1"/>
          <p:nvPr/>
        </p:nvSpPr>
        <p:spPr>
          <a:xfrm>
            <a:off x="9638436" y="1816664"/>
            <a:ext cx="192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每年儲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$60,000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A77CA28-CACE-F069-D9CE-7F6F5C0DB743}"/>
              </a:ext>
            </a:extLst>
          </p:cNvPr>
          <p:cNvSpPr txBox="1"/>
          <p:nvPr/>
        </p:nvSpPr>
        <p:spPr>
          <a:xfrm>
            <a:off x="9677298" y="2114549"/>
            <a:ext cx="15711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頭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6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年沒有儲蓄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,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由第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7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年開始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EB2DB2-F20D-D272-83C7-288EC7D3AE72}"/>
              </a:ext>
            </a:extLst>
          </p:cNvPr>
          <p:cNvSpPr txBox="1"/>
          <p:nvPr/>
        </p:nvSpPr>
        <p:spPr>
          <a:xfrm>
            <a:off x="9446981" y="3499374"/>
            <a:ext cx="2070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7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年一直儲蓄到第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8E97DA-EB1C-BBF0-8ADB-FB6094442980}"/>
              </a:ext>
            </a:extLst>
          </p:cNvPr>
          <p:cNvSpPr txBox="1"/>
          <p:nvPr/>
        </p:nvSpPr>
        <p:spPr>
          <a:xfrm>
            <a:off x="9330047" y="4567453"/>
            <a:ext cx="200641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累積至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$6,804,798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kumimoji="0" lang="en-US" altLang="zh-TW" sz="1400" b="1" i="0" u="none" strike="noStrike" kern="1200" cap="none" normalizeH="0" baseline="0" dirty="0">
              <a:ln>
                <a:noFill/>
              </a:ln>
              <a:solidFill>
                <a:srgbClr val="B60095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786D527-3185-0C8D-B968-5B14757FAF94}"/>
              </a:ext>
            </a:extLst>
          </p:cNvPr>
          <p:cNvSpPr txBox="1"/>
          <p:nvPr/>
        </p:nvSpPr>
        <p:spPr>
          <a:xfrm>
            <a:off x="9866861" y="5479450"/>
            <a:ext cx="1268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473%</a:t>
            </a:r>
          </a:p>
          <a:p>
            <a:pPr marL="342900" indent="-342900" algn="ctr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總回報率</a:t>
            </a:r>
            <a:endParaRPr kumimoji="0" lang="en-US" altLang="zh-TW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7B0FA3F5-1657-F509-5304-9EC6F201B594}"/>
              </a:ext>
            </a:extLst>
          </p:cNvPr>
          <p:cNvSpPr/>
          <p:nvPr/>
        </p:nvSpPr>
        <p:spPr>
          <a:xfrm rot="10800000">
            <a:off x="10347294" y="3094597"/>
            <a:ext cx="288443" cy="24865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id="{A27BD289-A962-621C-361B-9B44745462C2}"/>
              </a:ext>
            </a:extLst>
          </p:cNvPr>
          <p:cNvSpPr/>
          <p:nvPr/>
        </p:nvSpPr>
        <p:spPr>
          <a:xfrm rot="10800000">
            <a:off x="10348310" y="4293544"/>
            <a:ext cx="288443" cy="248658"/>
          </a:xfrm>
          <a:prstGeom prst="triangle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Graphic 55" descr="Coins">
            <a:extLst>
              <a:ext uri="{FF2B5EF4-FFF2-40B4-BE49-F238E27FC236}">
                <a16:creationId xmlns:a16="http://schemas.microsoft.com/office/drawing/2014/main" id="{707FE587-CBA5-653F-5FEE-550CD4FC0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1750" y="4518326"/>
            <a:ext cx="914400" cy="914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CBF7E5B-288F-E124-B36C-407D87D883C0}"/>
              </a:ext>
            </a:extLst>
          </p:cNvPr>
          <p:cNvSpPr txBox="1"/>
          <p:nvPr/>
        </p:nvSpPr>
        <p:spPr>
          <a:xfrm>
            <a:off x="9751142" y="1316663"/>
            <a:ext cx="1462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zh-TW" altLang="en-US" sz="1800" b="0" i="0" u="sng" strike="noStrike" baseline="0" dirty="0">
                <a:solidFill>
                  <a:srgbClr val="B60095"/>
                </a:solidFill>
                <a:latin typeface="+mj-ea"/>
                <a:ea typeface="+mj-ea"/>
              </a:rPr>
              <a:t>投資者乙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8FC739-412E-0540-F662-AC963F3102C2}"/>
              </a:ext>
            </a:extLst>
          </p:cNvPr>
          <p:cNvSpPr txBox="1"/>
          <p:nvPr/>
        </p:nvSpPr>
        <p:spPr>
          <a:xfrm>
            <a:off x="9323411" y="2673231"/>
            <a:ext cx="2354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總共儲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$1,440,000</a:t>
            </a:r>
          </a:p>
        </p:txBody>
      </p:sp>
    </p:spTree>
    <p:extLst>
      <p:ext uri="{BB962C8B-B14F-4D97-AF65-F5344CB8AC3E}">
        <p14:creationId xmlns:p14="http://schemas.microsoft.com/office/powerpoint/2010/main" val="304213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99D8049-6279-3730-C3A5-5DF0A274DFB7}"/>
              </a:ext>
            </a:extLst>
          </p:cNvPr>
          <p:cNvSpPr txBox="1"/>
          <p:nvPr/>
        </p:nvSpPr>
        <p:spPr>
          <a:xfrm>
            <a:off x="414033" y="1446583"/>
            <a:ext cx="11363934" cy="375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b="1" u="sng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重要提示及免責聲明</a:t>
            </a:r>
            <a:r>
              <a:rPr lang="zh-TW" sz="1000" b="1" u="sng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資遇數字金融服務有限公司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Arial" panose="020B0604020202020204" pitchFamily="34" charset="0"/>
              </a:rPr>
              <a:t> (“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ZUU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Arial" panose="020B0604020202020204" pitchFamily="34" charset="0"/>
              </a:rPr>
              <a:t>”) </a:t>
            </a:r>
            <a:r>
              <a:rPr lang="zh-TW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為香港持牌保險經紀，受香港保險業監管局監管。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本文件由</a:t>
            </a:r>
            <a:r>
              <a:rPr lang="x-none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ZUU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編制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除非情況另有所指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否則僅供參考之用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並不構成對任何人進行任何投資的要約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邀請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徵求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意見或建議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也不構成對投資未來表現的任何預測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任何接收者不得以任何目的和以任何方式複製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分發或刊發本文件或其中任何部份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x-none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ZU</a:t>
            </a:r>
            <a:r>
              <a:rPr lang="en-US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U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及其子公司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聯屬公司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控制人員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董事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高級人員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員工或顧問不能擔保本文件所收錄之任何資訊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預測或意見或有關預測或意見所依據的基準的公正性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準確性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整性或正確性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亦在沒有欺詐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疏忽及故意失責的情況下不會對因依賴有關資訊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預測或意見而引起或有關之損失或責任負責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所有信息均基於市場情況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可在不另行通知之情況下作出更改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本文件中提及的產品與投資相關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本文件含有涉及金融衍生工具的結構性投資產品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投資決定是由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閣下自行作出的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但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閣下不應投資於投資產品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除非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閣下完全理解並願意承擔與之相關的風險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閣下對所涉及的產品的風險如有任何疑問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應要求中介人作出澄清或諮詢獨立專業顧問的意見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本文件並非基於任何特定或特定類投資者而作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投資涉及風險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投資產品的價格及其收益可升亦可跌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投資產品可能變成毫無價值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過往表現並非未來表現的指引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投資可能出現虧損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在作出任何投資決定前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閣下宜因應本身之投資經驗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投資目標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風險承受能力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財政狀況及其他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閣下認為必要的相關情況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（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如稅收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），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小心衡量自己是否適合參與此等買賣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閣下應詳閱有關的條款和條件及有關之要約文件並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了解所涉及之風險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閣下對本文件的內容如有任何疑問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應要求中介人作出澄清或諮詢獨立專業顧問的意見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574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47AABF-7AFF-344E-B0B8-EC187B2106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4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>
            <a:extLst>
              <a:ext uri="{FF2B5EF4-FFF2-40B4-BE49-F238E27FC236}">
                <a16:creationId xmlns:a16="http://schemas.microsoft.com/office/drawing/2014/main" id="{0D09A2BA-04E9-8EE9-8285-A0C04F0A9B53}"/>
              </a:ext>
            </a:extLst>
          </p:cNvPr>
          <p:cNvSpPr/>
          <p:nvPr/>
        </p:nvSpPr>
        <p:spPr>
          <a:xfrm>
            <a:off x="1697273" y="4226593"/>
            <a:ext cx="9942866" cy="1973785"/>
          </a:xfrm>
          <a:prstGeom prst="rect">
            <a:avLst/>
          </a:prstGeom>
          <a:solidFill>
            <a:srgbClr val="CBC2F4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F992CCF8-2BBB-0973-068C-26438F565ECB}"/>
              </a:ext>
            </a:extLst>
          </p:cNvPr>
          <p:cNvSpPr/>
          <p:nvPr/>
        </p:nvSpPr>
        <p:spPr>
          <a:xfrm>
            <a:off x="300273" y="4788957"/>
            <a:ext cx="1397000" cy="817973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C38DD18E-7A08-4256-DE02-677674E7E694}"/>
              </a:ext>
            </a:extLst>
          </p:cNvPr>
          <p:cNvSpPr/>
          <p:nvPr/>
        </p:nvSpPr>
        <p:spPr>
          <a:xfrm>
            <a:off x="300273" y="5587855"/>
            <a:ext cx="1397000" cy="5997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62ADAD8-34E7-113F-15A1-34D364FE4E37}"/>
              </a:ext>
            </a:extLst>
          </p:cNvPr>
          <p:cNvSpPr/>
          <p:nvPr/>
        </p:nvSpPr>
        <p:spPr>
          <a:xfrm>
            <a:off x="300273" y="4226593"/>
            <a:ext cx="1397000" cy="5591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D7A5C86-EBA0-3E7E-51BD-7F2F5A94E4B9}"/>
              </a:ext>
            </a:extLst>
          </p:cNvPr>
          <p:cNvSpPr/>
          <p:nvPr/>
        </p:nvSpPr>
        <p:spPr>
          <a:xfrm>
            <a:off x="8414406" y="1358586"/>
            <a:ext cx="3225743" cy="25654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187E6F4-428A-68B5-01D0-0F818A19C0D1}"/>
              </a:ext>
            </a:extLst>
          </p:cNvPr>
          <p:cNvSpPr/>
          <p:nvPr/>
        </p:nvSpPr>
        <p:spPr>
          <a:xfrm>
            <a:off x="5177221" y="1358587"/>
            <a:ext cx="3237186" cy="25659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1A7C87C-E218-D1C2-3BFC-CF9ED86BE5A3}"/>
              </a:ext>
            </a:extLst>
          </p:cNvPr>
          <p:cNvSpPr/>
          <p:nvPr/>
        </p:nvSpPr>
        <p:spPr>
          <a:xfrm>
            <a:off x="1940035" y="1358588"/>
            <a:ext cx="3237186" cy="25654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B68326-5E4D-4E07-AB40-6E86A59E3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177236"/>
            <a:ext cx="2743200" cy="196850"/>
          </a:xfrm>
        </p:spPr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4338E1-7411-4CE6-9FB1-E3D4D56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1BB4A31-B070-4D52-8BDC-C962223EB95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生命週期曲線資產配置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3909D9-BE12-B42F-7AA7-94F90AB80ED6}"/>
              </a:ext>
            </a:extLst>
          </p:cNvPr>
          <p:cNvCxnSpPr>
            <a:cxnSpLocks/>
          </p:cNvCxnSpPr>
          <p:nvPr/>
        </p:nvCxnSpPr>
        <p:spPr>
          <a:xfrm>
            <a:off x="1920150" y="3907281"/>
            <a:ext cx="9720000" cy="0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E4F01C-5609-CFE4-D92C-87B42FA0A93E}"/>
              </a:ext>
            </a:extLst>
          </p:cNvPr>
          <p:cNvSpPr txBox="1"/>
          <p:nvPr/>
        </p:nvSpPr>
        <p:spPr>
          <a:xfrm>
            <a:off x="11605986" y="3807255"/>
            <a:ext cx="64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年齡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960CEA3-BC8C-ED16-E2FB-74C7FFDFB9E0}"/>
              </a:ext>
            </a:extLst>
          </p:cNvPr>
          <p:cNvSpPr txBox="1"/>
          <p:nvPr/>
        </p:nvSpPr>
        <p:spPr>
          <a:xfrm>
            <a:off x="6467775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準備階段</a:t>
            </a:r>
            <a:endParaRPr lang="en-US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055F36-B2B0-9B66-425C-58AD590AF86C}"/>
              </a:ext>
            </a:extLst>
          </p:cNvPr>
          <p:cNvSpPr txBox="1"/>
          <p:nvPr/>
        </p:nvSpPr>
        <p:spPr>
          <a:xfrm>
            <a:off x="1675702" y="1666330"/>
            <a:ext cx="64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淨值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C25DF4-EAAC-6C76-FF19-B5F2D22623C4}"/>
              </a:ext>
            </a:extLst>
          </p:cNvPr>
          <p:cNvSpPr>
            <a:spLocks noChangeAspect="1"/>
          </p:cNvSpPr>
          <p:nvPr/>
        </p:nvSpPr>
        <p:spPr>
          <a:xfrm>
            <a:off x="1850035" y="3813128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A9CE9D-0A39-8D4F-78C7-5B1FB0297AD3}"/>
              </a:ext>
            </a:extLst>
          </p:cNvPr>
          <p:cNvSpPr txBox="1"/>
          <p:nvPr/>
        </p:nvSpPr>
        <p:spPr>
          <a:xfrm>
            <a:off x="3523138" y="1954520"/>
            <a:ext cx="940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25-35</a:t>
            </a:r>
            <a:r>
              <a:rPr lang="ja-JP" altLang="en-US" sz="16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</a:t>
            </a:r>
            <a:endParaRPr lang="en-US" sz="1600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04EE520-28DB-EA3E-BC61-DCD940E5FB58}"/>
              </a:ext>
            </a:extLst>
          </p:cNvPr>
          <p:cNvCxnSpPr>
            <a:cxnSpLocks/>
          </p:cNvCxnSpPr>
          <p:nvPr/>
        </p:nvCxnSpPr>
        <p:spPr>
          <a:xfrm flipV="1">
            <a:off x="1930660" y="1994910"/>
            <a:ext cx="0" cy="1950875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6115C1-3A66-FA57-526F-3F763F0CD2E8}"/>
              </a:ext>
            </a:extLst>
          </p:cNvPr>
          <p:cNvGrpSpPr/>
          <p:nvPr/>
        </p:nvGrpSpPr>
        <p:grpSpPr>
          <a:xfrm>
            <a:off x="2680092" y="1584526"/>
            <a:ext cx="720000" cy="720000"/>
            <a:chOff x="2044122" y="2378776"/>
            <a:chExt cx="720000" cy="720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814521-902C-F43F-B313-F00A239528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4122" y="2378776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Piggy Bank outline">
              <a:extLst>
                <a:ext uri="{FF2B5EF4-FFF2-40B4-BE49-F238E27FC236}">
                  <a16:creationId xmlns:a16="http://schemas.microsoft.com/office/drawing/2014/main" id="{E471CE58-9B0F-8611-E3B3-3F56DB7A5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98122" y="2432776"/>
              <a:ext cx="612000" cy="612000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9B925-165F-7776-9E53-68876570CCEB}"/>
              </a:ext>
            </a:extLst>
          </p:cNvPr>
          <p:cNvGrpSpPr/>
          <p:nvPr/>
        </p:nvGrpSpPr>
        <p:grpSpPr>
          <a:xfrm>
            <a:off x="5702252" y="1584526"/>
            <a:ext cx="720000" cy="720000"/>
            <a:chOff x="5406318" y="1763159"/>
            <a:chExt cx="720000" cy="720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B4CDCDA-B306-15EC-78B2-7C29038A7D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06318" y="1763159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Graphic 11" descr="Wallet outline">
              <a:extLst>
                <a:ext uri="{FF2B5EF4-FFF2-40B4-BE49-F238E27FC236}">
                  <a16:creationId xmlns:a16="http://schemas.microsoft.com/office/drawing/2014/main" id="{712C85FA-C925-F127-F95C-4B11606A1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60318" y="1817159"/>
              <a:ext cx="612000" cy="6120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086B44B-E755-EA4D-2384-60C39C74EC3E}"/>
              </a:ext>
            </a:extLst>
          </p:cNvPr>
          <p:cNvGrpSpPr/>
          <p:nvPr/>
        </p:nvGrpSpPr>
        <p:grpSpPr>
          <a:xfrm>
            <a:off x="8918834" y="1584526"/>
            <a:ext cx="720000" cy="720000"/>
            <a:chOff x="7712080" y="1492427"/>
            <a:chExt cx="720000" cy="72000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5C70C6C-A3B3-8C94-65EE-65BA3D80D3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2080" y="14924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Tropical scene outline">
              <a:extLst>
                <a:ext uri="{FF2B5EF4-FFF2-40B4-BE49-F238E27FC236}">
                  <a16:creationId xmlns:a16="http://schemas.microsoft.com/office/drawing/2014/main" id="{617A5422-D2BC-0699-00EE-2474B9477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766080" y="1546427"/>
              <a:ext cx="612000" cy="612000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F1BB5A7B-9EAA-2D9F-E8C0-139B3189411C}"/>
              </a:ext>
            </a:extLst>
          </p:cNvPr>
          <p:cNvSpPr txBox="1"/>
          <p:nvPr/>
        </p:nvSpPr>
        <p:spPr>
          <a:xfrm>
            <a:off x="3426957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累積階段</a:t>
            </a:r>
            <a:endParaRPr lang="en-US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4CB07DC-377C-EC48-B3F6-C9C910C57034}"/>
              </a:ext>
            </a:extLst>
          </p:cNvPr>
          <p:cNvSpPr txBox="1"/>
          <p:nvPr/>
        </p:nvSpPr>
        <p:spPr>
          <a:xfrm>
            <a:off x="2105959" y="-973957"/>
            <a:ext cx="22237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年輕的投資者距離退休還有很長一段時間，因此他們可以承擔更高風險的、成長導向的投資決定。</a:t>
            </a:r>
            <a:endParaRPr lang="en-US" sz="1000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5D0CE9D-3D9B-5F92-862B-B68308B51F69}"/>
              </a:ext>
            </a:extLst>
          </p:cNvPr>
          <p:cNvSpPr txBox="1"/>
          <p:nvPr/>
        </p:nvSpPr>
        <p:spPr>
          <a:xfrm>
            <a:off x="5272099" y="-973957"/>
            <a:ext cx="222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投資人在賺錢的巔峰時期會更有能力去儲蓄和投資。</a:t>
            </a:r>
            <a:endParaRPr lang="en-US" sz="10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EDB5B8C-1B4E-9CE4-3C4A-936C4D929C75}"/>
              </a:ext>
            </a:extLst>
          </p:cNvPr>
          <p:cNvSpPr txBox="1"/>
          <p:nvPr/>
        </p:nvSpPr>
        <p:spPr>
          <a:xfrm>
            <a:off x="8469121" y="-973957"/>
            <a:ext cx="222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退休的投資人會專注於資產保值和支付生活及醫用費用的收入。</a:t>
            </a:r>
            <a:endParaRPr lang="en-US" sz="10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5826B79F-774B-840A-6C20-58B2AAB4CF87}"/>
              </a:ext>
            </a:extLst>
          </p:cNvPr>
          <p:cNvSpPr/>
          <p:nvPr/>
        </p:nvSpPr>
        <p:spPr>
          <a:xfrm>
            <a:off x="1940036" y="2194600"/>
            <a:ext cx="9701048" cy="1128742"/>
          </a:xfrm>
          <a:custGeom>
            <a:avLst/>
            <a:gdLst>
              <a:gd name="connsiteX0" fmla="*/ 0 w 9375227"/>
              <a:gd name="connsiteY0" fmla="*/ 2200380 h 2200380"/>
              <a:gd name="connsiteX1" fmla="*/ 2879834 w 9375227"/>
              <a:gd name="connsiteY1" fmla="*/ 1758945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200380 h 2200380"/>
              <a:gd name="connsiteX1" fmla="*/ 3226675 w 9375227"/>
              <a:gd name="connsiteY1" fmla="*/ 1632821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200380 h 2200380"/>
              <a:gd name="connsiteX1" fmla="*/ 3163613 w 9375227"/>
              <a:gd name="connsiteY1" fmla="*/ 1716904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314503 h 2314503"/>
              <a:gd name="connsiteX1" fmla="*/ 3163613 w 9375227"/>
              <a:gd name="connsiteY1" fmla="*/ 1831027 h 2314503"/>
              <a:gd name="connsiteX2" fmla="*/ 6295696 w 9375227"/>
              <a:gd name="connsiteY2" fmla="*/ 12738 h 2314503"/>
              <a:gd name="connsiteX3" fmla="*/ 9375227 w 9375227"/>
              <a:gd name="connsiteY3" fmla="*/ 1053261 h 2314503"/>
              <a:gd name="connsiteX0" fmla="*/ 0 w 9701048"/>
              <a:gd name="connsiteY0" fmla="*/ 2313100 h 2313100"/>
              <a:gd name="connsiteX1" fmla="*/ 3163613 w 9701048"/>
              <a:gd name="connsiteY1" fmla="*/ 1829624 h 2313100"/>
              <a:gd name="connsiteX2" fmla="*/ 6295696 w 9701048"/>
              <a:gd name="connsiteY2" fmla="*/ 11335 h 2313100"/>
              <a:gd name="connsiteX3" fmla="*/ 9701048 w 9701048"/>
              <a:gd name="connsiteY3" fmla="*/ 1188492 h 231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1048" h="2313100">
                <a:moveTo>
                  <a:pt x="0" y="2313100"/>
                </a:moveTo>
                <a:cubicBezTo>
                  <a:pt x="937172" y="2274562"/>
                  <a:pt x="2114330" y="2213252"/>
                  <a:pt x="3163613" y="1829624"/>
                </a:cubicBezTo>
                <a:cubicBezTo>
                  <a:pt x="4212896" y="1445996"/>
                  <a:pt x="5213131" y="147969"/>
                  <a:pt x="6295696" y="11335"/>
                </a:cubicBezTo>
                <a:cubicBezTo>
                  <a:pt x="7378261" y="-125299"/>
                  <a:pt x="9124731" y="1015071"/>
                  <a:pt x="9701048" y="1188492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DC74656F-A224-4731-9D85-036DCD47B075}"/>
              </a:ext>
            </a:extLst>
          </p:cNvPr>
          <p:cNvSpPr txBox="1"/>
          <p:nvPr/>
        </p:nvSpPr>
        <p:spPr>
          <a:xfrm>
            <a:off x="338863" y="4370218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短期目標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FA17704-73EE-1D70-B1C8-273D1E9BA9A9}"/>
              </a:ext>
            </a:extLst>
          </p:cNvPr>
          <p:cNvSpPr txBox="1"/>
          <p:nvPr/>
        </p:nvSpPr>
        <p:spPr>
          <a:xfrm>
            <a:off x="338863" y="5045610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長期目標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77A054F1-DD81-E1CE-D7D9-3928773ABF96}"/>
              </a:ext>
            </a:extLst>
          </p:cNvPr>
          <p:cNvSpPr txBox="1"/>
          <p:nvPr/>
        </p:nvSpPr>
        <p:spPr>
          <a:xfrm>
            <a:off x="338863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風險情況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34682C4-1391-A485-B012-FDE57E14C393}"/>
              </a:ext>
            </a:extLst>
          </p:cNvPr>
          <p:cNvSpPr txBox="1"/>
          <p:nvPr/>
        </p:nvSpPr>
        <p:spPr>
          <a:xfrm>
            <a:off x="2862234" y="4262496"/>
            <a:ext cx="146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投資增值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結婚基金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8877470D-1DFC-CE07-23C2-55D182D07697}"/>
              </a:ext>
            </a:extLst>
          </p:cNvPr>
          <p:cNvSpPr txBox="1"/>
          <p:nvPr/>
        </p:nvSpPr>
        <p:spPr>
          <a:xfrm>
            <a:off x="2862235" y="4830166"/>
            <a:ext cx="1467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累積財富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子女教育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醫療保障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6363662-06DB-DA44-3B94-322C47B619A2}"/>
              </a:ext>
            </a:extLst>
          </p:cNvPr>
          <p:cNvSpPr txBox="1"/>
          <p:nvPr/>
        </p:nvSpPr>
        <p:spPr>
          <a:xfrm>
            <a:off x="6149019" y="4262496"/>
            <a:ext cx="129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子女教育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置業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32ADC84-9C75-FE7B-47A3-C556A3A16442}"/>
              </a:ext>
            </a:extLst>
          </p:cNvPr>
          <p:cNvSpPr txBox="1"/>
          <p:nvPr/>
        </p:nvSpPr>
        <p:spPr>
          <a:xfrm>
            <a:off x="6121718" y="4937888"/>
            <a:ext cx="1319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</a:t>
            </a:r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休儲蓄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醫療保障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1FB7426B-F847-3070-132C-1F0F87921B3F}"/>
              </a:ext>
            </a:extLst>
          </p:cNvPr>
          <p:cNvSpPr txBox="1"/>
          <p:nvPr/>
        </p:nvSpPr>
        <p:spPr>
          <a:xfrm>
            <a:off x="6149019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穩健型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4DB341F-0CEC-971D-258B-B014444ACE9F}"/>
              </a:ext>
            </a:extLst>
          </p:cNvPr>
          <p:cNvSpPr txBox="1"/>
          <p:nvPr/>
        </p:nvSpPr>
        <p:spPr>
          <a:xfrm>
            <a:off x="9553615" y="4262496"/>
            <a:ext cx="129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退休生活</a:t>
            </a:r>
            <a:endParaRPr lang="zh-HK" altLang="en-US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醫療費用</a:t>
            </a:r>
            <a:endParaRPr lang="en-US" altLang="zh-TW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D00C6394-F1AC-B94B-C499-4C69B8F8B1B5}"/>
              </a:ext>
            </a:extLst>
          </p:cNvPr>
          <p:cNvSpPr txBox="1"/>
          <p:nvPr/>
        </p:nvSpPr>
        <p:spPr>
          <a:xfrm>
            <a:off x="9553615" y="4830166"/>
            <a:ext cx="129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傳承安排</a:t>
            </a:r>
            <a:endParaRPr lang="en-US" altLang="zh-CN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資產保值</a:t>
            </a:r>
            <a:endParaRPr lang="en-US" altLang="zh-CN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終身保障</a:t>
            </a:r>
            <a:endParaRPr lang="zh-HK" altLang="en-US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DB5B9F8A-52FB-AB11-58CF-6000CA119B0D}"/>
              </a:ext>
            </a:extLst>
          </p:cNvPr>
          <p:cNvSpPr txBox="1"/>
          <p:nvPr/>
        </p:nvSpPr>
        <p:spPr>
          <a:xfrm>
            <a:off x="9553615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保守型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D37102FA-CAE1-FAF1-ABE8-3A51E6E4C1E8}"/>
              </a:ext>
            </a:extLst>
          </p:cNvPr>
          <p:cNvSpPr txBox="1"/>
          <p:nvPr/>
        </p:nvSpPr>
        <p:spPr>
          <a:xfrm>
            <a:off x="2983113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積極型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51E079-C9ED-0126-78C6-493FB0268B92}"/>
              </a:ext>
            </a:extLst>
          </p:cNvPr>
          <p:cNvCxnSpPr>
            <a:cxnSpLocks/>
          </p:cNvCxnSpPr>
          <p:nvPr/>
        </p:nvCxnSpPr>
        <p:spPr>
          <a:xfrm>
            <a:off x="2105959" y="476576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F5063D7-CCE8-0624-096C-3A000922AF30}"/>
              </a:ext>
            </a:extLst>
          </p:cNvPr>
          <p:cNvSpPr txBox="1"/>
          <p:nvPr/>
        </p:nvSpPr>
        <p:spPr>
          <a:xfrm>
            <a:off x="6497260" y="1954520"/>
            <a:ext cx="1070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35-60</a:t>
            </a:r>
            <a:r>
              <a:rPr lang="ja-JP" altLang="en-US" sz="16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</a:t>
            </a:r>
            <a:endParaRPr lang="en-US" sz="16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882CF44-65E1-C036-DD6F-0DA222170B72}"/>
              </a:ext>
            </a:extLst>
          </p:cNvPr>
          <p:cNvSpPr txBox="1"/>
          <p:nvPr/>
        </p:nvSpPr>
        <p:spPr>
          <a:xfrm>
            <a:off x="9698194" y="1954520"/>
            <a:ext cx="1201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60</a:t>
            </a:r>
            <a:r>
              <a:rPr lang="ja-JP" altLang="en-US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歲以上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B07252-1EF6-6200-FFFD-8416C4F71928}"/>
              </a:ext>
            </a:extLst>
          </p:cNvPr>
          <p:cNvSpPr txBox="1"/>
          <p:nvPr/>
        </p:nvSpPr>
        <p:spPr>
          <a:xfrm>
            <a:off x="9735639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退休階段</a:t>
            </a:r>
            <a:endParaRPr lang="en-US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C309AA01-70B3-6632-6A1C-D3B2F8646945}"/>
              </a:ext>
            </a:extLst>
          </p:cNvPr>
          <p:cNvCxnSpPr>
            <a:cxnSpLocks/>
          </p:cNvCxnSpPr>
          <p:nvPr/>
        </p:nvCxnSpPr>
        <p:spPr>
          <a:xfrm>
            <a:off x="212972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B713989A-38CF-BE21-A416-54F182A9C7DF}"/>
              </a:ext>
            </a:extLst>
          </p:cNvPr>
          <p:cNvCxnSpPr>
            <a:cxnSpLocks/>
          </p:cNvCxnSpPr>
          <p:nvPr/>
        </p:nvCxnSpPr>
        <p:spPr>
          <a:xfrm>
            <a:off x="5280429" y="476576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EF940A68-0AFE-E790-81F6-CC08F0537764}"/>
              </a:ext>
            </a:extLst>
          </p:cNvPr>
          <p:cNvCxnSpPr>
            <a:cxnSpLocks/>
          </p:cNvCxnSpPr>
          <p:nvPr/>
        </p:nvCxnSpPr>
        <p:spPr>
          <a:xfrm>
            <a:off x="530419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84BD1FFF-5AD0-CF90-ED8C-5EF5BF0DA76B}"/>
              </a:ext>
            </a:extLst>
          </p:cNvPr>
          <p:cNvCxnSpPr>
            <a:cxnSpLocks/>
          </p:cNvCxnSpPr>
          <p:nvPr/>
        </p:nvCxnSpPr>
        <p:spPr>
          <a:xfrm>
            <a:off x="8503069" y="477560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9A75F76B-134C-DFF3-639B-6024DAF4E698}"/>
              </a:ext>
            </a:extLst>
          </p:cNvPr>
          <p:cNvCxnSpPr>
            <a:cxnSpLocks/>
          </p:cNvCxnSpPr>
          <p:nvPr/>
        </p:nvCxnSpPr>
        <p:spPr>
          <a:xfrm>
            <a:off x="852683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737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E9145A75-6DE6-7F2C-F7A0-C4D01B9362A6}"/>
              </a:ext>
            </a:extLst>
          </p:cNvPr>
          <p:cNvSpPr/>
          <p:nvPr/>
        </p:nvSpPr>
        <p:spPr>
          <a:xfrm>
            <a:off x="7357578" y="2019227"/>
            <a:ext cx="2013861" cy="30000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C75BB-4796-BD2E-B356-5CFAE2564CDD}"/>
              </a:ext>
            </a:extLst>
          </p:cNvPr>
          <p:cNvSpPr/>
          <p:nvPr/>
        </p:nvSpPr>
        <p:spPr>
          <a:xfrm>
            <a:off x="5222574" y="2372877"/>
            <a:ext cx="2138817" cy="26463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88B4F8-2AD8-1C14-6DBB-7B26D3B921D8}"/>
              </a:ext>
            </a:extLst>
          </p:cNvPr>
          <p:cNvSpPr/>
          <p:nvPr/>
        </p:nvSpPr>
        <p:spPr>
          <a:xfrm>
            <a:off x="3451017" y="2883342"/>
            <a:ext cx="1783920" cy="2192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B8D88-ACB1-4803-A976-CD64A053F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69BBBC-DC64-4643-8FE6-28E20CE6E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E1A9AAF-2DB5-48EE-B678-F7C116AA058C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sz="1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人生的重大課題</a:t>
            </a:r>
            <a:endParaRPr lang="zh-HK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650A9FBB-72B5-4FB1-8B33-47AA9834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1042" y="1287624"/>
            <a:ext cx="4215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en-US" altLang="zh-TW" sz="1400" b="1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$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39E21C70-FC96-4046-B4A7-F6B0853FD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9445" y="5160563"/>
            <a:ext cx="8430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1400" b="1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時間</a:t>
            </a:r>
            <a:endParaRPr kumimoji="1" lang="en-US" altLang="zh-TW" sz="1400" b="1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90C83F7F-F460-46C7-8586-CB0B4B3E3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8861" y="5019262"/>
            <a:ext cx="7419129" cy="307777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1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應急資金</a:t>
            </a:r>
            <a:endParaRPr kumimoji="1" lang="en-US" altLang="zh-TW" sz="1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1" name="Line 7">
            <a:extLst>
              <a:ext uri="{FF2B5EF4-FFF2-40B4-BE49-F238E27FC236}">
                <a16:creationId xmlns:a16="http://schemas.microsoft.com/office/drawing/2014/main" id="{9F91A7BC-6A52-4D99-B099-F29CE7B6A3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38862" y="1630152"/>
            <a:ext cx="0" cy="438403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3" name="Oval 9">
            <a:extLst>
              <a:ext uri="{FF2B5EF4-FFF2-40B4-BE49-F238E27FC236}">
                <a16:creationId xmlns:a16="http://schemas.microsoft.com/office/drawing/2014/main" id="{4BC08ED0-FC50-4CD0-B714-546126910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1352" y="2557544"/>
            <a:ext cx="1096008" cy="1433241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" name="Oval 11">
            <a:extLst>
              <a:ext uri="{FF2B5EF4-FFF2-40B4-BE49-F238E27FC236}">
                <a16:creationId xmlns:a16="http://schemas.microsoft.com/office/drawing/2014/main" id="{9862EABD-D9D3-4A86-A28F-2B8A446FE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5976" y="2220310"/>
            <a:ext cx="2360632" cy="2192016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6" name="Text Box 12">
            <a:extLst>
              <a:ext uri="{FF2B5EF4-FFF2-40B4-BE49-F238E27FC236}">
                <a16:creationId xmlns:a16="http://schemas.microsoft.com/office/drawing/2014/main" id="{018C8BBC-426E-4F3B-A999-8FDAF9A04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7171" y="1287624"/>
            <a:ext cx="21077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2800" b="1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重大課題</a:t>
            </a:r>
            <a:endParaRPr kumimoji="1" lang="en-US" altLang="zh-TW" sz="2800" b="1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9" name="Line 15">
            <a:extLst>
              <a:ext uri="{FF2B5EF4-FFF2-40B4-BE49-F238E27FC236}">
                <a16:creationId xmlns:a16="http://schemas.microsoft.com/office/drawing/2014/main" id="{E60B4032-7555-4E6C-8502-0CC251047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1194" y="2473235"/>
            <a:ext cx="1180316" cy="84308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21" name="AutoShape 17">
            <a:extLst>
              <a:ext uri="{FF2B5EF4-FFF2-40B4-BE49-F238E27FC236}">
                <a16:creationId xmlns:a16="http://schemas.microsoft.com/office/drawing/2014/main" id="{9E7B4990-ACEA-42A7-8648-1F7881DB4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8862" y="5339717"/>
            <a:ext cx="84308" cy="84308"/>
          </a:xfrm>
          <a:prstGeom prst="rtTriangle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2" name="AutoShape 18">
            <a:extLst>
              <a:ext uri="{FF2B5EF4-FFF2-40B4-BE49-F238E27FC236}">
                <a16:creationId xmlns:a16="http://schemas.microsoft.com/office/drawing/2014/main" id="{972278C3-E956-493C-AC63-054409870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02" y="5339717"/>
            <a:ext cx="84308" cy="590158"/>
          </a:xfrm>
          <a:prstGeom prst="triangl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3" name="AutoShape 19">
            <a:extLst>
              <a:ext uri="{FF2B5EF4-FFF2-40B4-BE49-F238E27FC236}">
                <a16:creationId xmlns:a16="http://schemas.microsoft.com/office/drawing/2014/main" id="{CA89C0BE-0734-4D15-91AB-0805C7F8526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38862" y="5339717"/>
            <a:ext cx="7419129" cy="109600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1" lang="zh-CN" altLang="en-US" sz="1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保障</a:t>
            </a:r>
            <a:endParaRPr kumimoji="1" lang="en-US" altLang="zh-TW" sz="1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4" name="Line 20">
            <a:extLst>
              <a:ext uri="{FF2B5EF4-FFF2-40B4-BE49-F238E27FC236}">
                <a16:creationId xmlns:a16="http://schemas.microsoft.com/office/drawing/2014/main" id="{A0B00A03-ABCE-4E2E-8969-FBD4543F5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4396" y="5339717"/>
            <a:ext cx="8515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E63B125-0550-CB2D-8532-FFBADA773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923" y="3936858"/>
            <a:ext cx="878650" cy="92085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6BEBBAF-4BFD-E595-AE32-04B4F8052A78}"/>
              </a:ext>
            </a:extLst>
          </p:cNvPr>
          <p:cNvSpPr txBox="1"/>
          <p:nvPr/>
        </p:nvSpPr>
        <p:spPr>
          <a:xfrm>
            <a:off x="2350644" y="3301209"/>
            <a:ext cx="771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結婚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90ACD3-2010-069B-0B35-E7F5798D2E97}"/>
              </a:ext>
            </a:extLst>
          </p:cNvPr>
          <p:cNvSpPr txBox="1"/>
          <p:nvPr/>
        </p:nvSpPr>
        <p:spPr>
          <a:xfrm>
            <a:off x="4001568" y="2945042"/>
            <a:ext cx="771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物業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00F190-C432-0073-D2EC-6D2E1076D3C5}"/>
              </a:ext>
            </a:extLst>
          </p:cNvPr>
          <p:cNvSpPr txBox="1"/>
          <p:nvPr/>
        </p:nvSpPr>
        <p:spPr>
          <a:xfrm>
            <a:off x="5719338" y="2642163"/>
            <a:ext cx="1153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教育基金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1CAA022-307B-EBBB-81E6-C73673ADCD2F}"/>
              </a:ext>
            </a:extLst>
          </p:cNvPr>
          <p:cNvSpPr txBox="1"/>
          <p:nvPr/>
        </p:nvSpPr>
        <p:spPr>
          <a:xfrm>
            <a:off x="7819464" y="2372877"/>
            <a:ext cx="1159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退休計劃</a:t>
            </a:r>
            <a:endParaRPr lang="en-US" dirty="0">
              <a:latin typeface="+mj-ea"/>
              <a:ea typeface="+mj-e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96F711-626F-A530-7395-28A6A544A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08" b="93823" l="9778" r="92593">
                        <a14:foregroundMark x1="29778" y1="20033" x2="29778" y2="20033"/>
                        <a14:foregroundMark x1="61926" y1="12688" x2="61926" y2="12688"/>
                        <a14:foregroundMark x1="50519" y1="4841" x2="50519" y2="4841"/>
                        <a14:foregroundMark x1="92593" y1="41736" x2="92593" y2="41736"/>
                        <a14:foregroundMark x1="9778" y1="38898" x2="9778" y2="38898"/>
                        <a14:foregroundMark x1="23407" y1="93823" x2="23407" y2="9382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66939" y="3634831"/>
            <a:ext cx="1423403" cy="12631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57D132-CA16-840A-7384-05F9B2AA90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08" b="94198" l="9868" r="97762">
                        <a14:foregroundMark x1="14344" y1="35573" x2="14344" y2="35573"/>
                        <a14:foregroundMark x1="32350" y1="47176" x2="32350" y2="47176"/>
                        <a14:foregroundMark x1="94100" y1="28092" x2="94100" y2="28092"/>
                        <a14:foregroundMark x1="54425" y1="9160" x2="54425" y2="9160"/>
                        <a14:foregroundMark x1="97762" y1="28855" x2="97762" y2="28855"/>
                        <a14:foregroundMark x1="58087" y1="94198" x2="58087" y2="941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6959" y="3433347"/>
            <a:ext cx="2135004" cy="14226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045AA7-68C1-AFC3-168C-BD79CEF591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063" b="95570" l="1087" r="92391">
                        <a14:foregroundMark x1="40870" y1="11814" x2="40870" y2="11814"/>
                        <a14:foregroundMark x1="43261" y1="6329" x2="43261" y2="6329"/>
                        <a14:foregroundMark x1="9565" y1="54852" x2="9565" y2="54852"/>
                        <a14:foregroundMark x1="5652" y1="79747" x2="5652" y2="79747"/>
                        <a14:foregroundMark x1="18043" y1="90084" x2="18043" y2="90084"/>
                        <a14:foregroundMark x1="22174" y1="95570" x2="22174" y2="95570"/>
                        <a14:foregroundMark x1="1304" y1="80380" x2="1304" y2="80380"/>
                        <a14:foregroundMark x1="51522" y1="50633" x2="51522" y2="50633"/>
                        <a14:foregroundMark x1="92391" y1="54219" x2="92391" y2="54219"/>
                        <a14:foregroundMark x1="58913" y1="56329" x2="58913" y2="563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52993" y="3099800"/>
            <a:ext cx="1692791" cy="174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C9926D-EA7E-4CCB-8252-6E25433CE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fld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DD1BD6-3532-4A4A-B640-08B5A4529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BDD884D-2486-2061-B508-7693CAF7B2D7}"/>
              </a:ext>
            </a:extLst>
          </p:cNvPr>
          <p:cNvGrpSpPr/>
          <p:nvPr/>
        </p:nvGrpSpPr>
        <p:grpSpPr>
          <a:xfrm>
            <a:off x="1631150" y="1067810"/>
            <a:ext cx="8012756" cy="5271351"/>
            <a:chOff x="2026594" y="1798976"/>
            <a:chExt cx="6202614" cy="4080513"/>
          </a:xfrm>
        </p:grpSpPr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FD034812-BD63-EE64-4D1D-4040CD28E48B}"/>
                </a:ext>
              </a:extLst>
            </p:cNvPr>
            <p:cNvSpPr/>
            <p:nvPr/>
          </p:nvSpPr>
          <p:spPr>
            <a:xfrm rot="20350497">
              <a:off x="2222668" y="3793177"/>
              <a:ext cx="1395275" cy="574875"/>
            </a:xfrm>
            <a:prstGeom prst="parallelogram">
              <a:avLst>
                <a:gd name="adj" fmla="val 374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1555F45-0B37-25AF-0AA7-EC246093E4DD}"/>
                </a:ext>
              </a:extLst>
            </p:cNvPr>
            <p:cNvSpPr/>
            <p:nvPr/>
          </p:nvSpPr>
          <p:spPr>
            <a:xfrm rot="5400000">
              <a:off x="3620299" y="2736607"/>
              <a:ext cx="649812" cy="977419"/>
            </a:xfrm>
            <a:prstGeom prst="triangle">
              <a:avLst>
                <a:gd name="adj" fmla="val 3597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3C507D68-5D92-A1DA-98B9-D602BE3EF1DA}"/>
                </a:ext>
              </a:extLst>
            </p:cNvPr>
            <p:cNvSpPr/>
            <p:nvPr/>
          </p:nvSpPr>
          <p:spPr>
            <a:xfrm rot="20350497">
              <a:off x="5478099" y="3908698"/>
              <a:ext cx="1686396" cy="773682"/>
            </a:xfrm>
            <a:prstGeom prst="parallelogram">
              <a:avLst>
                <a:gd name="adj" fmla="val 37444"/>
              </a:avLst>
            </a:prstGeom>
            <a:solidFill>
              <a:srgbClr val="6A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B05A4423-9148-A953-45B6-1E5E217BAD2B}"/>
                </a:ext>
              </a:extLst>
            </p:cNvPr>
            <p:cNvSpPr/>
            <p:nvPr/>
          </p:nvSpPr>
          <p:spPr>
            <a:xfrm rot="9591980">
              <a:off x="4523014" y="3078510"/>
              <a:ext cx="455313" cy="283312"/>
            </a:xfrm>
            <a:prstGeom prst="triangle">
              <a:avLst>
                <a:gd name="adj" fmla="val 2054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E45247CA-EEE2-475D-5981-A8101D32358B}"/>
                </a:ext>
              </a:extLst>
            </p:cNvPr>
            <p:cNvSpPr/>
            <p:nvPr/>
          </p:nvSpPr>
          <p:spPr>
            <a:xfrm rot="16200000" flipV="1">
              <a:off x="5249900" y="2967614"/>
              <a:ext cx="672661" cy="147528"/>
            </a:xfrm>
            <a:prstGeom prst="parallelogram">
              <a:avLst>
                <a:gd name="adj" fmla="val 44447"/>
              </a:avLst>
            </a:prstGeom>
            <a:solidFill>
              <a:schemeClr val="tx1"/>
            </a:solidFill>
            <a:ln>
              <a:noFill/>
            </a:ln>
            <a:effectLst>
              <a:reflection stA="0" endPos="65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7739D9A-D961-0372-F5B5-B962EA144E54}"/>
                </a:ext>
              </a:extLst>
            </p:cNvPr>
            <p:cNvGrpSpPr/>
            <p:nvPr/>
          </p:nvGrpSpPr>
          <p:grpSpPr>
            <a:xfrm>
              <a:off x="4926137" y="2307606"/>
              <a:ext cx="557753" cy="672661"/>
              <a:chOff x="7028259" y="2347768"/>
              <a:chExt cx="557753" cy="672661"/>
            </a:xfrm>
            <a:solidFill>
              <a:srgbClr val="6A0099"/>
            </a:solidFill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D4210DF-93FC-5672-1113-46540C440392}"/>
                  </a:ext>
                </a:extLst>
              </p:cNvPr>
              <p:cNvSpPr/>
              <p:nvPr/>
            </p:nvSpPr>
            <p:spPr>
              <a:xfrm rot="16200000" flipV="1">
                <a:off x="6970805" y="2405222"/>
                <a:ext cx="672661" cy="557753"/>
              </a:xfrm>
              <a:prstGeom prst="parallelogram">
                <a:avLst>
                  <a:gd name="adj" fmla="val 37204"/>
                </a:avLst>
              </a:prstGeom>
              <a:grpFill/>
              <a:ln>
                <a:noFill/>
              </a:ln>
              <a:effectLst>
                <a:reflection stA="0" endPos="650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94B83F7-A654-209A-3A9F-B23538CA7BC3}"/>
                  </a:ext>
                </a:extLst>
              </p:cNvPr>
              <p:cNvSpPr/>
              <p:nvPr/>
            </p:nvSpPr>
            <p:spPr>
              <a:xfrm>
                <a:off x="7028259" y="2352136"/>
                <a:ext cx="557235" cy="2604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897302C-D957-5414-186D-F2AFA5A8E4B5}"/>
                </a:ext>
              </a:extLst>
            </p:cNvPr>
            <p:cNvCxnSpPr>
              <a:cxnSpLocks/>
            </p:cNvCxnSpPr>
            <p:nvPr/>
          </p:nvCxnSpPr>
          <p:spPr>
            <a:xfrm>
              <a:off x="2333661" y="5476875"/>
              <a:ext cx="5286339" cy="0"/>
            </a:xfrm>
            <a:prstGeom prst="straightConnector1">
              <a:avLst/>
            </a:prstGeom>
            <a:ln w="50800"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CC7C15-5994-ED8C-AD64-B7826EDD4A8E}"/>
                </a:ext>
              </a:extLst>
            </p:cNvPr>
            <p:cNvSpPr txBox="1"/>
            <p:nvPr/>
          </p:nvSpPr>
          <p:spPr>
            <a:xfrm>
              <a:off x="7582877" y="5322986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年齡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C16F633-42B4-B6E6-E2FE-F0937196FE8C}"/>
                </a:ext>
              </a:extLst>
            </p:cNvPr>
            <p:cNvSpPr txBox="1"/>
            <p:nvPr/>
          </p:nvSpPr>
          <p:spPr>
            <a:xfrm>
              <a:off x="2026594" y="1817538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$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FA46332-A854-FF25-CCED-C2803F43A6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9760" y="2138078"/>
              <a:ext cx="0" cy="3367372"/>
            </a:xfrm>
            <a:prstGeom prst="straightConnector1">
              <a:avLst/>
            </a:prstGeom>
            <a:ln w="50800"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545CF2-E153-5862-B9E3-AD3B564FB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9760" y="2684354"/>
              <a:ext cx="3338811" cy="1273835"/>
            </a:xfrm>
            <a:prstGeom prst="line">
              <a:avLst/>
            </a:prstGeom>
            <a:ln w="76200">
              <a:solidFill>
                <a:srgbClr val="CBC2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FB6CC69-29EC-8C7F-5C99-F030A9598699}"/>
                </a:ext>
              </a:extLst>
            </p:cNvPr>
            <p:cNvCxnSpPr/>
            <p:nvPr/>
          </p:nvCxnSpPr>
          <p:spPr>
            <a:xfrm>
              <a:off x="5659995" y="2145850"/>
              <a:ext cx="0" cy="335960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BE3331-0278-7F1B-8B32-B59A6CD7220A}"/>
                </a:ext>
              </a:extLst>
            </p:cNvPr>
            <p:cNvSpPr txBox="1"/>
            <p:nvPr/>
          </p:nvSpPr>
          <p:spPr>
            <a:xfrm>
              <a:off x="5403287" y="5571712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55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D3838DD-07D3-5A26-97CB-6BC76B07CAAF}"/>
                </a:ext>
              </a:extLst>
            </p:cNvPr>
            <p:cNvSpPr txBox="1"/>
            <p:nvPr/>
          </p:nvSpPr>
          <p:spPr>
            <a:xfrm>
              <a:off x="2507165" y="3995189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盈餘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AEDD2DB-0629-A3EC-2B08-1DF88AF5A3E8}"/>
                </a:ext>
              </a:extLst>
            </p:cNvPr>
            <p:cNvSpPr txBox="1"/>
            <p:nvPr/>
          </p:nvSpPr>
          <p:spPr>
            <a:xfrm>
              <a:off x="3417898" y="3033692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A859F12-0EAA-D5FB-195E-37051F94E7CC}"/>
                </a:ext>
              </a:extLst>
            </p:cNvPr>
            <p:cNvSpPr txBox="1"/>
            <p:nvPr/>
          </p:nvSpPr>
          <p:spPr>
            <a:xfrm>
              <a:off x="4881588" y="2424194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9DBE04F-7D58-10B6-4AF1-D8D58B80A638}"/>
                </a:ext>
              </a:extLst>
            </p:cNvPr>
            <p:cNvSpPr txBox="1"/>
            <p:nvPr/>
          </p:nvSpPr>
          <p:spPr>
            <a:xfrm>
              <a:off x="5990787" y="4230294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942129-435C-0314-E462-E7F003B2A763}"/>
                </a:ext>
              </a:extLst>
            </p:cNvPr>
            <p:cNvSpPr txBox="1"/>
            <p:nvPr/>
          </p:nvSpPr>
          <p:spPr>
            <a:xfrm>
              <a:off x="5649896" y="4993598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退休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63F4FAC-BF86-41DA-BD35-F3F8B7A783AC}"/>
                </a:ext>
              </a:extLst>
            </p:cNvPr>
            <p:cNvSpPr txBox="1"/>
            <p:nvPr/>
          </p:nvSpPr>
          <p:spPr>
            <a:xfrm>
              <a:off x="4799989" y="1798976"/>
              <a:ext cx="9139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教育經費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7F5125-1DE2-B887-57D7-C3ACBD9CC1F3}"/>
                </a:ext>
              </a:extLst>
            </p:cNvPr>
            <p:cNvSpPr txBox="1"/>
            <p:nvPr/>
          </p:nvSpPr>
          <p:spPr>
            <a:xfrm>
              <a:off x="3277809" y="2362865"/>
              <a:ext cx="11056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結婚及置業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ECEC723-5E80-C3A9-9997-B325F2A18C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9759" y="4176960"/>
              <a:ext cx="1123016" cy="437337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5FD7364-2162-B8D0-BDB4-3600EE3634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495" y="2886698"/>
              <a:ext cx="1463029" cy="408103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BF66BF-2232-AC41-641A-726623DE6744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>
              <a:off x="3456495" y="2900410"/>
              <a:ext cx="16278" cy="1292885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7E690EC-A339-8FAA-FDA0-FEE1C50449F9}"/>
                </a:ext>
              </a:extLst>
            </p:cNvPr>
            <p:cNvCxnSpPr>
              <a:cxnSpLocks/>
            </p:cNvCxnSpPr>
            <p:nvPr/>
          </p:nvCxnSpPr>
          <p:spPr>
            <a:xfrm>
              <a:off x="4913694" y="2318613"/>
              <a:ext cx="8371" cy="96806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14DE73D-DB51-5E66-45ED-3F88D6F7886E}"/>
                </a:ext>
              </a:extLst>
            </p:cNvPr>
            <p:cNvCxnSpPr>
              <a:cxnSpLocks/>
            </p:cNvCxnSpPr>
            <p:nvPr/>
          </p:nvCxnSpPr>
          <p:spPr>
            <a:xfrm>
              <a:off x="5494866" y="2318613"/>
              <a:ext cx="3554" cy="1059096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13FB523-4D2A-96AF-350D-06655CD61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66606" y="4485803"/>
              <a:ext cx="1323629" cy="493387"/>
            </a:xfrm>
            <a:prstGeom prst="line">
              <a:avLst/>
            </a:prstGeom>
            <a:ln w="76200">
              <a:solidFill>
                <a:srgbClr val="CBC2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43634EF-EC42-74CD-811B-1DD0F1F24C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49896" y="3612815"/>
              <a:ext cx="1340339" cy="520874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86A7597-BED2-EFC9-5C57-34412FDAE4E0}"/>
                </a:ext>
              </a:extLst>
            </p:cNvPr>
            <p:cNvCxnSpPr>
              <a:cxnSpLocks/>
            </p:cNvCxnSpPr>
            <p:nvPr/>
          </p:nvCxnSpPr>
          <p:spPr>
            <a:xfrm>
              <a:off x="4922065" y="2318613"/>
              <a:ext cx="572283" cy="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lowchart: Alternate Process 63">
            <a:extLst>
              <a:ext uri="{FF2B5EF4-FFF2-40B4-BE49-F238E27FC236}">
                <a16:creationId xmlns:a16="http://schemas.microsoft.com/office/drawing/2014/main" id="{798B8F2C-8943-89A3-5AF4-D892C1FEB017}"/>
              </a:ext>
            </a:extLst>
          </p:cNvPr>
          <p:cNvSpPr/>
          <p:nvPr/>
        </p:nvSpPr>
        <p:spPr>
          <a:xfrm>
            <a:off x="9342442" y="3151084"/>
            <a:ext cx="1479290" cy="663524"/>
          </a:xfrm>
          <a:prstGeom prst="flowChartAlternateProcess">
            <a:avLst/>
          </a:prstGeom>
          <a:solidFill>
            <a:schemeClr val="bg1"/>
          </a:solidFill>
          <a:ln w="28575">
            <a:solidFill>
              <a:srgbClr val="2A17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617E376-1C99-756D-638E-3877533FE32E}"/>
              </a:ext>
            </a:extLst>
          </p:cNvPr>
          <p:cNvCxnSpPr>
            <a:cxnSpLocks/>
          </p:cNvCxnSpPr>
          <p:nvPr/>
        </p:nvCxnSpPr>
        <p:spPr>
          <a:xfrm>
            <a:off x="9436297" y="3360670"/>
            <a:ext cx="753829" cy="0"/>
          </a:xfrm>
          <a:prstGeom prst="line">
            <a:avLst/>
          </a:prstGeom>
          <a:ln w="57150">
            <a:solidFill>
              <a:srgbClr val="CBC2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D4F5653-21A5-9856-6124-343FC6F3FA97}"/>
              </a:ext>
            </a:extLst>
          </p:cNvPr>
          <p:cNvCxnSpPr>
            <a:cxnSpLocks/>
          </p:cNvCxnSpPr>
          <p:nvPr/>
        </p:nvCxnSpPr>
        <p:spPr>
          <a:xfrm>
            <a:off x="9465834" y="3621856"/>
            <a:ext cx="724292" cy="0"/>
          </a:xfrm>
          <a:prstGeom prst="line">
            <a:avLst/>
          </a:prstGeom>
          <a:ln w="38100">
            <a:solidFill>
              <a:srgbClr val="B6009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1F6D21DF-9AC3-AD83-6337-29271435B578}"/>
              </a:ext>
            </a:extLst>
          </p:cNvPr>
          <p:cNvSpPr txBox="1"/>
          <p:nvPr/>
        </p:nvSpPr>
        <p:spPr>
          <a:xfrm>
            <a:off x="10211073" y="3191375"/>
            <a:ext cx="610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收入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4CC36F-BFEF-08D3-87AA-00D099254F82}"/>
              </a:ext>
            </a:extLst>
          </p:cNvPr>
          <p:cNvSpPr txBox="1"/>
          <p:nvPr/>
        </p:nvSpPr>
        <p:spPr>
          <a:xfrm>
            <a:off x="10232020" y="3459446"/>
            <a:ext cx="610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支出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963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4B7D265-049C-2C17-D65F-55BF3991D93D}"/>
              </a:ext>
            </a:extLst>
          </p:cNvPr>
          <p:cNvSpPr/>
          <p:nvPr/>
        </p:nvSpPr>
        <p:spPr>
          <a:xfrm>
            <a:off x="8222894" y="2333499"/>
            <a:ext cx="2514425" cy="248853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4D946A-05D9-4EF5-B7C0-EDABAC9C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906EF-FFE5-4940-932E-3F3DE74D9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通貨膨脹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BB6C51-4B17-4EA3-B32E-85202AB018DC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大學本科生平均起薪點比較</a:t>
            </a:r>
            <a:endParaRPr lang="zh-HK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aphicFrame>
        <p:nvGraphicFramePr>
          <p:cNvPr id="18" name="表格 11">
            <a:extLst>
              <a:ext uri="{FF2B5EF4-FFF2-40B4-BE49-F238E27FC236}">
                <a16:creationId xmlns:a16="http://schemas.microsoft.com/office/drawing/2014/main" id="{A5A124A1-4BB4-44AE-840A-A56B5AC75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514037"/>
              </p:ext>
            </p:extLst>
          </p:nvPr>
        </p:nvGraphicFramePr>
        <p:xfrm>
          <a:off x="478015" y="1584241"/>
          <a:ext cx="7270097" cy="3987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295">
                  <a:extLst>
                    <a:ext uri="{9D8B030D-6E8A-4147-A177-3AD203B41FA5}">
                      <a16:colId xmlns:a16="http://schemas.microsoft.com/office/drawing/2014/main" val="722712264"/>
                    </a:ext>
                  </a:extLst>
                </a:gridCol>
                <a:gridCol w="2158401">
                  <a:extLst>
                    <a:ext uri="{9D8B030D-6E8A-4147-A177-3AD203B41FA5}">
                      <a16:colId xmlns:a16="http://schemas.microsoft.com/office/drawing/2014/main" val="422403481"/>
                    </a:ext>
                  </a:extLst>
                </a:gridCol>
                <a:gridCol w="2158401">
                  <a:extLst>
                    <a:ext uri="{9D8B030D-6E8A-4147-A177-3AD203B41FA5}">
                      <a16:colId xmlns:a16="http://schemas.microsoft.com/office/drawing/2014/main" val="3996425575"/>
                    </a:ext>
                  </a:extLst>
                </a:gridCol>
              </a:tblGrid>
              <a:tr h="430182"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學士學位課程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1997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年（</a:t>
                      </a:r>
                      <a:r>
                        <a:rPr lang="zh-TW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港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元）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2020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年（</a:t>
                      </a:r>
                      <a:r>
                        <a:rPr lang="zh-TW" altLang="en-US" sz="20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港</a:t>
                      </a:r>
                      <a:r>
                        <a:rPr lang="zh-CN" altLang="en-US" sz="20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元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）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rgbClr val="B6009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995414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TW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醫科、牙科和護理科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29,500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38,500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070381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教育科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18,583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24,167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154676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商科和管理科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12,677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20,000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1880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工程科和科技科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14,167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19,083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000502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理學科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13,500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19,000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238542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社會科學科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13,833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18,916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58235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TW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文科和人文科學科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13,667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17,333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277091"/>
                  </a:ext>
                </a:extLst>
              </a:tr>
              <a:tr h="5162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500" b="1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平均</a:t>
                      </a:r>
                      <a:endParaRPr lang="zh-HK" altLang="en-US" sz="2500" b="1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500" b="1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16,561</a:t>
                      </a:r>
                      <a:endParaRPr lang="zh-HK" altLang="en-US" sz="2500" b="1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500" b="1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22,428</a:t>
                      </a:r>
                      <a:endParaRPr lang="zh-HK" altLang="en-US" sz="2500" b="1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592817"/>
                  </a:ext>
                </a:extLst>
              </a:tr>
            </a:tbl>
          </a:graphicData>
        </a:graphic>
      </p:graphicFrame>
      <p:sp>
        <p:nvSpPr>
          <p:cNvPr id="22" name="文字方塊 28">
            <a:extLst>
              <a:ext uri="{FF2B5EF4-FFF2-40B4-BE49-F238E27FC236}">
                <a16:creationId xmlns:a16="http://schemas.microsoft.com/office/drawing/2014/main" id="{E1D83C19-8079-4F20-8703-71C272F1C5CD}"/>
              </a:ext>
            </a:extLst>
          </p:cNvPr>
          <p:cNvSpPr txBox="1"/>
          <p:nvPr/>
        </p:nvSpPr>
        <p:spPr>
          <a:xfrm>
            <a:off x="8584373" y="3104244"/>
            <a:ext cx="16113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1.33</a:t>
            </a:r>
            <a:r>
              <a:rPr lang="en-US" altLang="zh-CN" sz="36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%</a:t>
            </a:r>
            <a:r>
              <a:rPr lang="en-US" altLang="zh-CN" sz="32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</a:t>
            </a:r>
            <a:endParaRPr lang="en-US" altLang="zh-CN" sz="2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每年增幅</a:t>
            </a:r>
            <a:endParaRPr lang="zh-HK" altLang="en-US" sz="2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3" name="直線單箭頭接點 30">
            <a:extLst>
              <a:ext uri="{FF2B5EF4-FFF2-40B4-BE49-F238E27FC236}">
                <a16:creationId xmlns:a16="http://schemas.microsoft.com/office/drawing/2014/main" id="{08D83AC2-18D4-412A-968C-6298D8746685}"/>
              </a:ext>
            </a:extLst>
          </p:cNvPr>
          <p:cNvCxnSpPr>
            <a:cxnSpLocks/>
          </p:cNvCxnSpPr>
          <p:nvPr/>
        </p:nvCxnSpPr>
        <p:spPr>
          <a:xfrm flipV="1">
            <a:off x="10361769" y="3104244"/>
            <a:ext cx="0" cy="904595"/>
          </a:xfrm>
          <a:prstGeom prst="straightConnector1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76200">
            <a:solidFill>
              <a:srgbClr val="B600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7">
            <a:extLst>
              <a:ext uri="{FF2B5EF4-FFF2-40B4-BE49-F238E27FC236}">
                <a16:creationId xmlns:a16="http://schemas.microsoft.com/office/drawing/2014/main" id="{FCC7A69D-87DF-4395-95DF-8F3D7C9350E1}"/>
              </a:ext>
            </a:extLst>
          </p:cNvPr>
          <p:cNvSpPr txBox="1"/>
          <p:nvPr/>
        </p:nvSpPr>
        <p:spPr>
          <a:xfrm>
            <a:off x="478015" y="5682709"/>
            <a:ext cx="9605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: </a:t>
            </a:r>
            <a:r>
              <a:rPr lang="zh-TW" altLang="en-US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教資會</a:t>
            </a:r>
          </a:p>
        </p:txBody>
      </p:sp>
    </p:spTree>
    <p:extLst>
      <p:ext uri="{BB962C8B-B14F-4D97-AF65-F5344CB8AC3E}">
        <p14:creationId xmlns:p14="http://schemas.microsoft.com/office/powerpoint/2010/main" val="1081747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10DB70-31F5-D579-C88C-003DC33A4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dirty="0" smtClean="0"/>
              <a:t>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258C02-1E6B-EEE2-D705-7427879F9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香港消費者物價指數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3760BC-9329-7138-F859-32D690A06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929" y="1128635"/>
            <a:ext cx="9925447" cy="537490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FB8F682-349B-5740-B42B-BADE6EE9C4C8}"/>
              </a:ext>
            </a:extLst>
          </p:cNvPr>
          <p:cNvSpPr txBox="1"/>
          <p:nvPr/>
        </p:nvSpPr>
        <p:spPr>
          <a:xfrm>
            <a:off x="928186" y="6553199"/>
            <a:ext cx="52364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>
                <a:solidFill>
                  <a:srgbClr val="4E4E51"/>
                </a:solidFill>
                <a:latin typeface="Yahoo Sans"/>
              </a:rPr>
              <a:t>資料來源：</a:t>
            </a:r>
            <a:r>
              <a:rPr lang="en-US" altLang="zh-TW" sz="800">
                <a:solidFill>
                  <a:srgbClr val="4E4E51"/>
                </a:solidFill>
                <a:latin typeface="Yahoo Sans"/>
              </a:rPr>
              <a:t>World Bank</a:t>
            </a:r>
            <a:endParaRPr lang="en-US" sz="800">
              <a:solidFill>
                <a:srgbClr val="4E4E51"/>
              </a:solidFill>
            </a:endParaRPr>
          </a:p>
        </p:txBody>
      </p:sp>
      <p:sp>
        <p:nvSpPr>
          <p:cNvPr id="49" name="Speech Bubble: Rectangle 48">
            <a:extLst>
              <a:ext uri="{FF2B5EF4-FFF2-40B4-BE49-F238E27FC236}">
                <a16:creationId xmlns:a16="http://schemas.microsoft.com/office/drawing/2014/main" id="{08C1A0F8-0DD1-E203-4A5B-D0854FE00DCE}"/>
              </a:ext>
            </a:extLst>
          </p:cNvPr>
          <p:cNvSpPr/>
          <p:nvPr/>
        </p:nvSpPr>
        <p:spPr>
          <a:xfrm rot="10800000">
            <a:off x="766117" y="5353108"/>
            <a:ext cx="3105028" cy="711136"/>
          </a:xfrm>
          <a:prstGeom prst="wedgeRectCallout">
            <a:avLst>
              <a:gd name="adj1" fmla="val 19477"/>
              <a:gd name="adj2" fmla="val 638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5B7EF0C-F1E2-7C23-8764-D0375A916B30}"/>
              </a:ext>
            </a:extLst>
          </p:cNvPr>
          <p:cNvSpPr txBox="1"/>
          <p:nvPr/>
        </p:nvSpPr>
        <p:spPr>
          <a:xfrm>
            <a:off x="1442243" y="5429153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1981</a:t>
            </a:r>
            <a:r>
              <a:rPr lang="ja-JP" altLang="en-US" sz="1200">
                <a:solidFill>
                  <a:schemeClr val="bg1"/>
                </a:solidFill>
              </a:rPr>
              <a:t>年</a:t>
            </a:r>
            <a:endParaRPr lang="en-US" sz="1100">
              <a:solidFill>
                <a:schemeClr val="bg1"/>
              </a:solidFill>
              <a:cs typeface="Open Sans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</a:rPr>
              <a:t>CPI值：</a:t>
            </a:r>
            <a:r>
              <a:rPr lang="en-US">
                <a:solidFill>
                  <a:schemeClr val="bg1"/>
                </a:solidFill>
              </a:rPr>
              <a:t>29</a:t>
            </a:r>
            <a:endParaRPr lang="en-US">
              <a:solidFill>
                <a:schemeClr val="bg1"/>
              </a:solidFill>
              <a:cs typeface="Open Sans"/>
            </a:endParaRPr>
          </a:p>
        </p:txBody>
      </p:sp>
      <p:sp>
        <p:nvSpPr>
          <p:cNvPr id="52" name="Speech Bubble: Rectangle 51">
            <a:extLst>
              <a:ext uri="{FF2B5EF4-FFF2-40B4-BE49-F238E27FC236}">
                <a16:creationId xmlns:a16="http://schemas.microsoft.com/office/drawing/2014/main" id="{3BBCF500-BC4B-2343-85DD-DA88071FADD5}"/>
              </a:ext>
            </a:extLst>
          </p:cNvPr>
          <p:cNvSpPr/>
          <p:nvPr/>
        </p:nvSpPr>
        <p:spPr>
          <a:xfrm rot="10800000">
            <a:off x="9761823" y="2138864"/>
            <a:ext cx="2321110" cy="623127"/>
          </a:xfrm>
          <a:prstGeom prst="wedgeRectCallout">
            <a:avLst>
              <a:gd name="adj1" fmla="val 19477"/>
              <a:gd name="adj2" fmla="val 63803"/>
            </a:avLst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4B5FC8-DD69-FCC5-703D-0C057C88E0B6}"/>
              </a:ext>
            </a:extLst>
          </p:cNvPr>
          <p:cNvSpPr txBox="1"/>
          <p:nvPr/>
        </p:nvSpPr>
        <p:spPr>
          <a:xfrm>
            <a:off x="4930402" y="2418349"/>
            <a:ext cx="105363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137.1</a:t>
            </a:r>
          </a:p>
          <a:p>
            <a:pPr algn="ctr"/>
            <a:r>
              <a:rPr lang="en-US" sz="1100">
                <a:solidFill>
                  <a:schemeClr val="bg1"/>
                </a:solidFill>
              </a:rPr>
              <a:t>2021</a:t>
            </a:r>
            <a:r>
              <a:rPr lang="zh-TW" altLang="en-US" sz="1100">
                <a:solidFill>
                  <a:schemeClr val="bg1"/>
                </a:solidFill>
              </a:rPr>
              <a:t>年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35BF2F1-3F03-BE35-274E-23310C562324}"/>
              </a:ext>
            </a:extLst>
          </p:cNvPr>
          <p:cNvSpPr txBox="1"/>
          <p:nvPr/>
        </p:nvSpPr>
        <p:spPr>
          <a:xfrm>
            <a:off x="3644374" y="1738322"/>
            <a:ext cx="4495783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zh-TW" sz="2800" dirty="0">
                <a:solidFill>
                  <a:srgbClr val="000000"/>
                </a:solidFill>
                <a:ea typeface="+mn-lt"/>
                <a:cs typeface="+mn-lt"/>
              </a:rPr>
              <a:t>通脹屢創新高</a:t>
            </a:r>
            <a:endParaRPr lang="en-US" altLang="zh-TW" sz="2800" dirty="0">
              <a:solidFill>
                <a:srgbClr val="000000"/>
              </a:solidFill>
              <a:cs typeface="Open Sans"/>
            </a:endParaRPr>
          </a:p>
          <a:p>
            <a:pPr algn="ctr"/>
            <a:r>
              <a:rPr lang="zh-TW" altLang="en-US" sz="2000" dirty="0">
                <a:solidFill>
                  <a:srgbClr val="B60095"/>
                </a:solidFill>
                <a:latin typeface="+mj-ea"/>
                <a:ea typeface="+mj-ea"/>
              </a:rPr>
              <a:t>40年來</a:t>
            </a:r>
            <a:r>
              <a:rPr lang="zh-TW" altLang="en-US" sz="2000" b="0" i="0" dirty="0">
                <a:solidFill>
                  <a:srgbClr val="B60095"/>
                </a:solidFill>
                <a:effectLst/>
                <a:latin typeface="+mj-ea"/>
                <a:ea typeface="+mj-ea"/>
              </a:rPr>
              <a:t>物價指數</a:t>
            </a:r>
            <a:endParaRPr lang="en-US" altLang="zh-TW" sz="2000" dirty="0">
              <a:cs typeface="Open Sans"/>
            </a:endParaRPr>
          </a:p>
          <a:p>
            <a:pPr algn="ctr"/>
            <a:r>
              <a:rPr lang="zh-TW" altLang="en-US" sz="2000" b="0" i="0" dirty="0">
                <a:solidFill>
                  <a:srgbClr val="B60095"/>
                </a:solidFill>
                <a:effectLst/>
                <a:latin typeface="+mj-ea"/>
                <a:ea typeface="+mj-ea"/>
              </a:rPr>
              <a:t>大幅</a:t>
            </a:r>
            <a:r>
              <a:rPr lang="zh-TW" altLang="en-US" sz="2000" dirty="0">
                <a:solidFill>
                  <a:srgbClr val="B60095"/>
                </a:solidFill>
                <a:latin typeface="+mj-ea"/>
                <a:ea typeface="+mj-ea"/>
              </a:rPr>
              <a:t>增長率4.7倍</a:t>
            </a:r>
            <a:endParaRPr lang="zh-TW" sz="2000" dirty="0">
              <a:cs typeface="Open Sans"/>
            </a:endParaRPr>
          </a:p>
          <a:p>
            <a:pPr algn="ctr"/>
            <a:endParaRPr lang="zh-TW" altLang="en-US" sz="3200" b="0" i="0" dirty="0">
              <a:solidFill>
                <a:srgbClr val="B60095"/>
              </a:solidFill>
              <a:effectLst/>
              <a:latin typeface="+mj-ea"/>
              <a:ea typeface="+mj-ea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9EED7C5-FB04-25E1-817D-896CDF42623F}"/>
              </a:ext>
            </a:extLst>
          </p:cNvPr>
          <p:cNvGrpSpPr/>
          <p:nvPr/>
        </p:nvGrpSpPr>
        <p:grpSpPr>
          <a:xfrm>
            <a:off x="3871146" y="2172016"/>
            <a:ext cx="793548" cy="743228"/>
            <a:chOff x="1232956" y="1974715"/>
            <a:chExt cx="1149558" cy="1149558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F06377F-21F8-FA46-7550-F0D650C72713}"/>
                </a:ext>
              </a:extLst>
            </p:cNvPr>
            <p:cNvSpPr/>
            <p:nvPr/>
          </p:nvSpPr>
          <p:spPr>
            <a:xfrm>
              <a:off x="1232956" y="1974715"/>
              <a:ext cx="1149558" cy="1149558"/>
            </a:xfrm>
            <a:prstGeom prst="ellipse">
              <a:avLst/>
            </a:prstGeom>
            <a:solidFill>
              <a:srgbClr val="B60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D1A09FB-2360-7001-D434-A2EC8367297A}"/>
                </a:ext>
              </a:extLst>
            </p:cNvPr>
            <p:cNvSpPr txBox="1"/>
            <p:nvPr/>
          </p:nvSpPr>
          <p:spPr>
            <a:xfrm>
              <a:off x="1392621" y="2458826"/>
              <a:ext cx="4844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+mj-lt"/>
                </a:rPr>
                <a:t>CPI</a:t>
              </a:r>
            </a:p>
          </p:txBody>
        </p:sp>
        <p:sp>
          <p:nvSpPr>
            <p:cNvPr id="60" name="Arrow: Down 59">
              <a:extLst>
                <a:ext uri="{FF2B5EF4-FFF2-40B4-BE49-F238E27FC236}">
                  <a16:creationId xmlns:a16="http://schemas.microsoft.com/office/drawing/2014/main" id="{FE9354BB-A091-5EC0-95A2-F86744BB1A20}"/>
                </a:ext>
              </a:extLst>
            </p:cNvPr>
            <p:cNvSpPr/>
            <p:nvPr/>
          </p:nvSpPr>
          <p:spPr>
            <a:xfrm rot="10800000">
              <a:off x="1592875" y="2081997"/>
              <a:ext cx="429718" cy="392910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19A995B-2FF2-82F4-31A4-F3E43829C270}"/>
              </a:ext>
            </a:extLst>
          </p:cNvPr>
          <p:cNvSpPr txBox="1"/>
          <p:nvPr/>
        </p:nvSpPr>
        <p:spPr>
          <a:xfrm>
            <a:off x="10054280" y="2172681"/>
            <a:ext cx="1652123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2021</a:t>
            </a:r>
            <a:r>
              <a:rPr lang="ja-JP" altLang="en-US" sz="1200">
                <a:solidFill>
                  <a:schemeClr val="bg1"/>
                </a:solidFill>
              </a:rPr>
              <a:t>年</a:t>
            </a:r>
            <a:endParaRPr lang="en-US" sz="1100">
              <a:solidFill>
                <a:schemeClr val="bg1"/>
              </a:solidFill>
              <a:cs typeface="Open Sans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</a:rPr>
              <a:t>CPI值：137.1</a:t>
            </a:r>
            <a:endParaRPr lang="en-US">
              <a:solidFill>
                <a:schemeClr val="bg1"/>
              </a:solidFill>
              <a:cs typeface="Open San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AB9882-4E2B-CAD7-EEC3-EE21423B75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30" b="97543" l="9178" r="95602">
                        <a14:foregroundMark x1="45507" y1="9830" x2="57361" y2="9830"/>
                        <a14:foregroundMark x1="8031" y1="42911" x2="9751" y2="62004"/>
                        <a14:foregroundMark x1="9751" y1="62004" x2="9560" y2="62571"/>
                        <a14:foregroundMark x1="91013" y1="39130" x2="92734" y2="49905"/>
                        <a14:foregroundMark x1="92734" y1="49905" x2="87954" y2="70510"/>
                        <a14:foregroundMark x1="42065" y1="91871" x2="54493" y2="93195"/>
                        <a14:foregroundMark x1="54493" y1="93195" x2="66348" y2="92817"/>
                        <a14:foregroundMark x1="41874" y1="36106" x2="37094" y2="49527"/>
                        <a14:foregroundMark x1="37094" y1="49527" x2="36902" y2="49905"/>
                        <a14:foregroundMark x1="40344" y1="57278" x2="58891" y2="60681"/>
                        <a14:foregroundMark x1="58891" y1="60681" x2="48375" y2="64650"/>
                        <a14:foregroundMark x1="48375" y1="64650" x2="40727" y2="65217"/>
                        <a14:foregroundMark x1="30019" y1="68620" x2="60612" y2="68053"/>
                        <a14:foregroundMark x1="60612" y1="68053" x2="49904" y2="75803"/>
                        <a14:foregroundMark x1="49904" y1="75803" x2="22945" y2="75425"/>
                        <a14:foregroundMark x1="30402" y1="78450" x2="30210" y2="79017"/>
                        <a14:foregroundMark x1="56597" y1="79017" x2="56788" y2="79773"/>
                        <a14:foregroundMark x1="30975" y1="77316" x2="30784" y2="77883"/>
                        <a14:foregroundMark x1="55832" y1="77127" x2="56023" y2="77316"/>
                        <a14:foregroundMark x1="56597" y1="77127" x2="56597" y2="77127"/>
                        <a14:foregroundMark x1="56979" y1="77694" x2="57170" y2="76938"/>
                        <a14:foregroundMark x1="54493" y1="76938" x2="53728" y2="77127"/>
                        <a14:foregroundMark x1="53537" y1="78828" x2="57744" y2="77694"/>
                        <a14:foregroundMark x1="57744" y1="78450" x2="58700" y2="82231"/>
                        <a14:foregroundMark x1="58700" y1="82420" x2="57553" y2="82987"/>
                        <a14:foregroundMark x1="29637" y1="79206" x2="29063" y2="84310"/>
                        <a14:foregroundMark x1="31549" y1="77694" x2="34226" y2="84121"/>
                        <a14:foregroundMark x1="35182" y1="38563" x2="48375" y2="40076"/>
                        <a14:foregroundMark x1="48375" y1="40076" x2="49140" y2="40643"/>
                        <a14:foregroundMark x1="36902" y1="51796" x2="40727" y2="68242"/>
                        <a14:foregroundMark x1="45889" y1="46125" x2="46654" y2="58034"/>
                        <a14:foregroundMark x1="57553" y1="46314" x2="56023" y2="57467"/>
                        <a14:foregroundMark x1="61377" y1="55198" x2="62333" y2="66541"/>
                        <a14:foregroundMark x1="66922" y1="70888" x2="57170" y2="75425"/>
                        <a14:foregroundMark x1="57170" y1="75425" x2="56788" y2="75425"/>
                        <a14:foregroundMark x1="69790" y1="41588" x2="73805" y2="31947"/>
                        <a14:foregroundMark x1="73805" y1="31947" x2="85277" y2="32136"/>
                        <a14:foregroundMark x1="69790" y1="42722" x2="21606" y2="42155"/>
                        <a14:foregroundMark x1="25239" y1="45558" x2="29637" y2="48204"/>
                        <a14:foregroundMark x1="44551" y1="31191" x2="57744" y2="43289"/>
                        <a14:foregroundMark x1="57744" y1="43289" x2="57935" y2="43478"/>
                        <a14:foregroundMark x1="94646" y1="43667" x2="95793" y2="56144"/>
                        <a14:foregroundMark x1="26195" y1="50473" x2="68834" y2="51985"/>
                        <a14:foregroundMark x1="66348" y1="51040" x2="59273" y2="50851"/>
                        <a14:foregroundMark x1="44168" y1="96219" x2="55449" y2="97543"/>
                        <a14:foregroundMark x1="55449" y1="97543" x2="60038" y2="96975"/>
                        <a14:foregroundMark x1="26195" y1="59546" x2="37859" y2="604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84836" y="3765029"/>
            <a:ext cx="878454" cy="9007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5A4EBC1-131C-8D36-17F2-38480A9DE2CF}"/>
              </a:ext>
            </a:extLst>
          </p:cNvPr>
          <p:cNvSpPr txBox="1"/>
          <p:nvPr/>
        </p:nvSpPr>
        <p:spPr>
          <a:xfrm>
            <a:off x="5162384" y="4048926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rgbClr val="2A177C"/>
                </a:solidFill>
              </a:rPr>
              <a:t>1981</a:t>
            </a:r>
            <a:r>
              <a:rPr lang="ja-JP" altLang="en-US" sz="1200">
                <a:solidFill>
                  <a:srgbClr val="2A177C"/>
                </a:solidFill>
              </a:rPr>
              <a:t>年</a:t>
            </a:r>
            <a:endParaRPr lang="en-US" sz="1100">
              <a:solidFill>
                <a:srgbClr val="2A177C"/>
              </a:solidFill>
              <a:cs typeface="Open Sans"/>
            </a:endParaRPr>
          </a:p>
          <a:p>
            <a:pPr algn="ctr"/>
            <a:r>
              <a:rPr lang="en-US">
                <a:solidFill>
                  <a:srgbClr val="2A177C"/>
                </a:solidFill>
                <a:cs typeface="Open Sans"/>
              </a:rPr>
              <a:t>HK$100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7F003F-44C7-085D-0F75-876B0E28B5D5}"/>
              </a:ext>
            </a:extLst>
          </p:cNvPr>
          <p:cNvSpPr txBox="1"/>
          <p:nvPr/>
        </p:nvSpPr>
        <p:spPr>
          <a:xfrm>
            <a:off x="6646846" y="4016577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rgbClr val="B60095"/>
                </a:solidFill>
              </a:rPr>
              <a:t>2021</a:t>
            </a:r>
            <a:r>
              <a:rPr lang="ja-JP" altLang="en-US" sz="1200">
                <a:solidFill>
                  <a:srgbClr val="B60095"/>
                </a:solidFill>
              </a:rPr>
              <a:t>年</a:t>
            </a:r>
            <a:endParaRPr lang="en-US" sz="1100">
              <a:solidFill>
                <a:srgbClr val="B60095"/>
              </a:solidFill>
              <a:cs typeface="Open Sans"/>
            </a:endParaRPr>
          </a:p>
          <a:p>
            <a:pPr algn="ctr"/>
            <a:r>
              <a:rPr lang="en-US">
                <a:solidFill>
                  <a:srgbClr val="B60095"/>
                </a:solidFill>
                <a:cs typeface="Open Sans"/>
              </a:rPr>
              <a:t>HK$473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81C061-92BE-5AE8-CEEA-BFCF7D38C959}"/>
              </a:ext>
            </a:extLst>
          </p:cNvPr>
          <p:cNvSpPr txBox="1"/>
          <p:nvPr/>
        </p:nvSpPr>
        <p:spPr>
          <a:xfrm>
            <a:off x="6276628" y="4239426"/>
            <a:ext cx="5522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200">
                <a:solidFill>
                  <a:schemeClr val="tx1">
                    <a:lumMod val="50000"/>
                  </a:schemeClr>
                </a:solidFill>
                <a:cs typeface="Open Sans"/>
              </a:rPr>
              <a:t>＝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4DDF65-2243-4E37-8C0A-99ED2430747B}"/>
              </a:ext>
            </a:extLst>
          </p:cNvPr>
          <p:cNvSpPr txBox="1"/>
          <p:nvPr/>
        </p:nvSpPr>
        <p:spPr>
          <a:xfrm>
            <a:off x="7829382" y="4239425"/>
            <a:ext cx="5522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200">
                <a:solidFill>
                  <a:schemeClr val="tx1">
                    <a:lumMod val="50000"/>
                  </a:schemeClr>
                </a:solidFill>
                <a:cs typeface="Open Sans"/>
              </a:rPr>
              <a:t>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82B21C-6F4C-3ACC-1AE4-7B3D37AF817C}"/>
              </a:ext>
            </a:extLst>
          </p:cNvPr>
          <p:cNvSpPr txBox="1"/>
          <p:nvPr/>
        </p:nvSpPr>
        <p:spPr>
          <a:xfrm>
            <a:off x="8381713" y="4049482"/>
            <a:ext cx="1990530" cy="553998"/>
          </a:xfrm>
          <a:prstGeom prst="rect">
            <a:avLst/>
          </a:prstGeom>
          <a:solidFill>
            <a:srgbClr val="6A0099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zh-TW" altLang="en-US" sz="1200">
                <a:solidFill>
                  <a:srgbClr val="FFFFFF"/>
                </a:solidFill>
                <a:cs typeface="Open Sans"/>
              </a:rPr>
              <a:t>再40年後，即2061年</a:t>
            </a:r>
          </a:p>
          <a:p>
            <a:pPr algn="ctr"/>
            <a:r>
              <a:rPr lang="zh-TW" altLang="en-US">
                <a:solidFill>
                  <a:srgbClr val="FFFFFF"/>
                </a:solidFill>
                <a:latin typeface="Open Sans"/>
                <a:ea typeface="+mj-ea"/>
                <a:cs typeface="Open Sans"/>
              </a:rPr>
              <a:t>&gt; HK＄2,200?</a:t>
            </a:r>
            <a:endParaRPr lang="zh-TW" altLang="en-US" b="0" i="0">
              <a:solidFill>
                <a:srgbClr val="FFFFFF"/>
              </a:solidFill>
              <a:effectLst/>
              <a:latin typeface="Open Sans"/>
              <a:ea typeface="+mj-ea"/>
              <a:cs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E70AB0-4852-C5E6-70D6-E6055CEF01D4}"/>
              </a:ext>
            </a:extLst>
          </p:cNvPr>
          <p:cNvSpPr txBox="1"/>
          <p:nvPr/>
        </p:nvSpPr>
        <p:spPr>
          <a:xfrm>
            <a:off x="4451231" y="4692052"/>
            <a:ext cx="153909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100">
                <a:latin typeface="Source Han Sans CN Normal"/>
              </a:rPr>
              <a:t>購買相同物品</a:t>
            </a:r>
            <a:endParaRPr lang="en-US" sz="1100"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394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10DB70-31F5-D579-C88C-003DC33A4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258C02-1E6B-EEE2-D705-7427879F9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通貨膨脹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5B615BA-2629-54A8-AB53-383073224504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17500" y="783710"/>
            <a:ext cx="9156700" cy="41211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zh-TW" altLang="en-US" b="0" i="0" dirty="0">
                <a:effectLst/>
                <a:latin typeface="Ubuntu" panose="020B0604020202020204" pitchFamily="34" charset="0"/>
              </a:rPr>
              <a:t>通脹連年，</a:t>
            </a:r>
            <a:r>
              <a:rPr lang="zh-TW" altLang="en-US" dirty="0"/>
              <a:t>導致我們未來的購買力下降，我們應對通脹的最佳方法之一就是及早儲蓄和投資，使我們的投資組合有時間發揮複合增長的威力。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C002864-F935-0D23-FF72-5E9A31EDB40B}"/>
              </a:ext>
            </a:extLst>
          </p:cNvPr>
          <p:cNvGrpSpPr/>
          <p:nvPr/>
        </p:nvGrpSpPr>
        <p:grpSpPr>
          <a:xfrm>
            <a:off x="8390809" y="2414861"/>
            <a:ext cx="1917700" cy="3109590"/>
            <a:chOff x="6934200" y="1210579"/>
            <a:chExt cx="1917700" cy="310959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EA4FAD7-8A43-98C4-881C-FC4608FA8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4200" y="1760757"/>
              <a:ext cx="1917700" cy="1668243"/>
            </a:xfrm>
            <a:prstGeom prst="rect">
              <a:avLst/>
            </a:prstGeom>
          </p:spPr>
        </p:pic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F3431D54-800A-7BA4-7556-E6513A6E6B2E}"/>
                </a:ext>
              </a:extLst>
            </p:cNvPr>
            <p:cNvSpPr/>
            <p:nvPr/>
          </p:nvSpPr>
          <p:spPr>
            <a:xfrm rot="10800000">
              <a:off x="7197726" y="1210579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AF23F8D-8AC5-7D3E-D9AC-5ADD52079020}"/>
                </a:ext>
              </a:extLst>
            </p:cNvPr>
            <p:cNvSpPr txBox="1"/>
            <p:nvPr/>
          </p:nvSpPr>
          <p:spPr>
            <a:xfrm>
              <a:off x="7336648" y="3541761"/>
              <a:ext cx="111280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+7.6%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690276F-8AD0-412C-7BA8-A2A2020AFE28}"/>
                </a:ext>
              </a:extLst>
            </p:cNvPr>
            <p:cNvSpPr txBox="1"/>
            <p:nvPr/>
          </p:nvSpPr>
          <p:spPr>
            <a:xfrm>
              <a:off x="7339052" y="395083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基本食品</a:t>
              </a:r>
              <a:endParaRPr lang="en-US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7DA89E-77C1-6902-8EE0-A378159989D9}"/>
              </a:ext>
            </a:extLst>
          </p:cNvPr>
          <p:cNvGrpSpPr/>
          <p:nvPr/>
        </p:nvGrpSpPr>
        <p:grpSpPr>
          <a:xfrm>
            <a:off x="1212721" y="2414861"/>
            <a:ext cx="2024281" cy="3109591"/>
            <a:chOff x="1411491" y="1210578"/>
            <a:chExt cx="2024281" cy="310959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78FAE7A-B5E0-F852-F170-0D8983F8E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11491" y="1772422"/>
              <a:ext cx="2024281" cy="1877061"/>
            </a:xfrm>
            <a:prstGeom prst="rect">
              <a:avLst/>
            </a:prstGeom>
          </p:spPr>
        </p:pic>
        <p:sp>
          <p:nvSpPr>
            <p:cNvPr id="33" name="Arrow: Down 32">
              <a:extLst>
                <a:ext uri="{FF2B5EF4-FFF2-40B4-BE49-F238E27FC236}">
                  <a16:creationId xmlns:a16="http://schemas.microsoft.com/office/drawing/2014/main" id="{F99C2B06-5371-F55A-CF3B-FCB2E6B9476A}"/>
                </a:ext>
              </a:extLst>
            </p:cNvPr>
            <p:cNvSpPr/>
            <p:nvPr/>
          </p:nvSpPr>
          <p:spPr>
            <a:xfrm rot="10800000">
              <a:off x="1728307" y="1210578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1158F3C-CCC7-CFF8-2508-D355253D6DFD}"/>
                </a:ext>
              </a:extLst>
            </p:cNvPr>
            <p:cNvSpPr txBox="1"/>
            <p:nvPr/>
          </p:nvSpPr>
          <p:spPr>
            <a:xfrm>
              <a:off x="1882457" y="3541761"/>
              <a:ext cx="108234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+4.3%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02A470B-AE74-ACD1-1832-9A1EA9812042}"/>
                </a:ext>
              </a:extLst>
            </p:cNvPr>
            <p:cNvSpPr txBox="1"/>
            <p:nvPr/>
          </p:nvSpPr>
          <p:spPr>
            <a:xfrm>
              <a:off x="2100466" y="3950837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衣履</a:t>
              </a:r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B9EBEF6-9810-7C26-40C2-71199A0E46E0}"/>
              </a:ext>
            </a:extLst>
          </p:cNvPr>
          <p:cNvGrpSpPr/>
          <p:nvPr/>
        </p:nvGrpSpPr>
        <p:grpSpPr>
          <a:xfrm>
            <a:off x="4744952" y="2433142"/>
            <a:ext cx="2137908" cy="3073029"/>
            <a:chOff x="4400749" y="2454067"/>
            <a:chExt cx="2137908" cy="307302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84D6B89-E589-4453-EEFD-27C3524D5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00749" y="3072203"/>
              <a:ext cx="2137908" cy="1663397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54CDC7F-1A36-B4B4-DD89-CE17F9B1ACFE}"/>
                </a:ext>
              </a:extLst>
            </p:cNvPr>
            <p:cNvSpPr txBox="1"/>
            <p:nvPr/>
          </p:nvSpPr>
          <p:spPr>
            <a:xfrm>
              <a:off x="4928529" y="4748688"/>
              <a:ext cx="108234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+4.9%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0936DE5-5747-5A71-317D-FCCEA1A28B95}"/>
                </a:ext>
              </a:extLst>
            </p:cNvPr>
            <p:cNvSpPr txBox="1"/>
            <p:nvPr/>
          </p:nvSpPr>
          <p:spPr>
            <a:xfrm>
              <a:off x="5146538" y="515776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交通</a:t>
              </a:r>
              <a:endParaRPr lang="en-US" dirty="0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1875CC23-BF7A-CAF4-0BA7-9CEAE4247B3F}"/>
                </a:ext>
              </a:extLst>
            </p:cNvPr>
            <p:cNvSpPr/>
            <p:nvPr/>
          </p:nvSpPr>
          <p:spPr>
            <a:xfrm rot="10800000">
              <a:off x="4774379" y="2454067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E974367-EE6E-F6C4-691F-1AE4444BBA83}"/>
              </a:ext>
            </a:extLst>
          </p:cNvPr>
          <p:cNvSpPr txBox="1"/>
          <p:nvPr/>
        </p:nvSpPr>
        <p:spPr>
          <a:xfrm>
            <a:off x="577431" y="5915247"/>
            <a:ext cx="52364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Yahoo Sans"/>
              </a:rPr>
              <a:t>: 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政府統計處</a:t>
            </a:r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，</a:t>
            </a:r>
            <a:r>
              <a:rPr lang="zh-TW" altLang="en-US" sz="800" dirty="0">
                <a:solidFill>
                  <a:srgbClr val="4E4E51"/>
                </a:solidFill>
              </a:rPr>
              <a:t>截至</a:t>
            </a:r>
            <a:r>
              <a:rPr lang="en-US" altLang="zh-TW" sz="800" dirty="0">
                <a:solidFill>
                  <a:srgbClr val="4E4E51"/>
                </a:solidFill>
              </a:rPr>
              <a:t>2022</a:t>
            </a:r>
            <a:r>
              <a:rPr lang="zh-TW" altLang="en-US" sz="800" dirty="0">
                <a:solidFill>
                  <a:srgbClr val="4E4E51"/>
                </a:solidFill>
              </a:rPr>
              <a:t>年</a:t>
            </a:r>
            <a:r>
              <a:rPr lang="en-US" altLang="zh-TW" sz="800" dirty="0">
                <a:solidFill>
                  <a:srgbClr val="4E4E51"/>
                </a:solidFill>
              </a:rPr>
              <a:t>3</a:t>
            </a:r>
            <a:r>
              <a:rPr lang="zh-TW" altLang="en-US" sz="800" dirty="0">
                <a:solidFill>
                  <a:srgbClr val="4E4E51"/>
                </a:solidFill>
              </a:rPr>
              <a:t>月</a:t>
            </a:r>
            <a:endParaRPr lang="en-US" sz="800" dirty="0">
              <a:solidFill>
                <a:srgbClr val="4E4E51"/>
              </a:solidFill>
            </a:endParaRPr>
          </a:p>
        </p:txBody>
      </p:sp>
      <p:sp>
        <p:nvSpPr>
          <p:cNvPr id="41" name="Title 3">
            <a:extLst>
              <a:ext uri="{FF2B5EF4-FFF2-40B4-BE49-F238E27FC236}">
                <a16:creationId xmlns:a16="http://schemas.microsoft.com/office/drawing/2014/main" id="{B03C0707-2920-86A0-F469-9BEED5E2423E}"/>
              </a:ext>
            </a:extLst>
          </p:cNvPr>
          <p:cNvSpPr txBox="1">
            <a:spLocks/>
          </p:cNvSpPr>
          <p:nvPr/>
        </p:nvSpPr>
        <p:spPr>
          <a:xfrm>
            <a:off x="2465887" y="1793568"/>
            <a:ext cx="6105931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rgbClr val="2A177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u="sng" dirty="0"/>
              <a:t>2022</a:t>
            </a:r>
            <a:r>
              <a:rPr lang="zh-TW" altLang="en-US" sz="1800" u="sng" dirty="0"/>
              <a:t>年</a:t>
            </a:r>
            <a:r>
              <a:rPr lang="en-US" sz="1800" u="sng" dirty="0"/>
              <a:t>3月按年通脹壓力比較</a:t>
            </a:r>
          </a:p>
        </p:txBody>
      </p:sp>
    </p:spTree>
    <p:extLst>
      <p:ext uri="{BB962C8B-B14F-4D97-AF65-F5344CB8AC3E}">
        <p14:creationId xmlns:p14="http://schemas.microsoft.com/office/powerpoint/2010/main" val="845414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319E75-6475-9F1E-EFDF-3183F031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ABD1B8-58B6-D874-D8ED-E2731D633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altLang="en-US" i="0" u="none" strike="noStrike" dirty="0">
                <a:solidFill>
                  <a:srgbClr val="2A177C"/>
                </a:solidFill>
                <a:effectLst/>
                <a:latin typeface="+mj-ea"/>
              </a:rPr>
              <a:t>港人壽命為全球之冠</a:t>
            </a:r>
            <a:endParaRPr lang="zh-TW" altLang="en-US" i="0" u="none" strike="noStrike" dirty="0">
              <a:solidFill>
                <a:srgbClr val="2A177C"/>
              </a:solidFill>
              <a:effectLst/>
              <a:latin typeface="+mj-e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15B03-CC88-EB54-CF24-44BBA1A4E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61499" y="1623089"/>
            <a:ext cx="2355710" cy="7395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43A899-935A-3C79-5BE7-4C28E9D6B51B}"/>
              </a:ext>
            </a:extLst>
          </p:cNvPr>
          <p:cNvSpPr txBox="1"/>
          <p:nvPr/>
        </p:nvSpPr>
        <p:spPr>
          <a:xfrm>
            <a:off x="400830" y="5939701"/>
            <a:ext cx="233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Yahoo Sans"/>
              </a:rPr>
              <a:t>: 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政府統計處</a:t>
            </a:r>
            <a:r>
              <a:rPr lang="en-US" altLang="zh-TW" sz="800" b="0" i="0" dirty="0">
                <a:solidFill>
                  <a:srgbClr val="4E4E51"/>
                </a:solidFill>
                <a:effectLst/>
                <a:latin typeface="Yahoo Sans"/>
              </a:rPr>
              <a:t>《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香港統計月刊</a:t>
            </a:r>
            <a:r>
              <a:rPr lang="en-US" altLang="zh-TW" sz="800" b="0" i="0" dirty="0">
                <a:solidFill>
                  <a:srgbClr val="4E4E51"/>
                </a:solidFill>
                <a:effectLst/>
                <a:latin typeface="Yahoo Sans"/>
              </a:rPr>
              <a:t>》</a:t>
            </a:r>
            <a:r>
              <a:rPr lang="en-US" sz="800" dirty="0">
                <a:solidFill>
                  <a:srgbClr val="4E4E51"/>
                </a:solidFill>
              </a:rPr>
              <a:t> 2020</a:t>
            </a:r>
            <a:r>
              <a:rPr lang="zh-TW" altLang="en-US" sz="800" dirty="0">
                <a:solidFill>
                  <a:srgbClr val="4E4E51"/>
                </a:solidFill>
              </a:rPr>
              <a:t>年</a:t>
            </a:r>
            <a:endParaRPr lang="en-US" sz="800" dirty="0">
              <a:solidFill>
                <a:srgbClr val="4E4E51"/>
              </a:solidFill>
            </a:endParaRPr>
          </a:p>
        </p:txBody>
      </p:sp>
      <p:pic>
        <p:nvPicPr>
          <p:cNvPr id="19" name="Graphic 18" descr="Woman">
            <a:extLst>
              <a:ext uri="{FF2B5EF4-FFF2-40B4-BE49-F238E27FC236}">
                <a16:creationId xmlns:a16="http://schemas.microsoft.com/office/drawing/2014/main" id="{1E178E7A-220D-0F8F-C51D-E1BE34363C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08496" y="2119980"/>
            <a:ext cx="1127533" cy="1127533"/>
          </a:xfrm>
          <a:prstGeom prst="rect">
            <a:avLst/>
          </a:prstGeom>
        </p:spPr>
      </p:pic>
      <p:pic>
        <p:nvPicPr>
          <p:cNvPr id="21" name="Graphic 20" descr="Man">
            <a:extLst>
              <a:ext uri="{FF2B5EF4-FFF2-40B4-BE49-F238E27FC236}">
                <a16:creationId xmlns:a16="http://schemas.microsoft.com/office/drawing/2014/main" id="{28BA23CE-A401-345D-E74C-5F6B47639B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25050" y="3606378"/>
            <a:ext cx="1127533" cy="112753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82105BB-C9FB-EB31-813B-B6FE048E8C0F}"/>
              </a:ext>
            </a:extLst>
          </p:cNvPr>
          <p:cNvSpPr txBox="1"/>
          <p:nvPr/>
        </p:nvSpPr>
        <p:spPr>
          <a:xfrm>
            <a:off x="635548" y="4271327"/>
            <a:ext cx="1585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2A177C"/>
                </a:solidFill>
                <a:latin typeface="+mj-ea"/>
                <a:ea typeface="+mj-ea"/>
              </a:rPr>
              <a:t>平均預期壽命</a:t>
            </a:r>
            <a:endParaRPr lang="en-US" sz="1400" dirty="0">
              <a:solidFill>
                <a:srgbClr val="2A177C"/>
              </a:solidFill>
              <a:latin typeface="+mj-ea"/>
              <a:ea typeface="+mj-ea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24F4F7-634A-A3BF-DF9E-504F4F61DF44}"/>
              </a:ext>
            </a:extLst>
          </p:cNvPr>
          <p:cNvSpPr txBox="1"/>
          <p:nvPr/>
        </p:nvSpPr>
        <p:spPr>
          <a:xfrm>
            <a:off x="574354" y="2740567"/>
            <a:ext cx="1585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2A177C"/>
                </a:solidFill>
                <a:latin typeface="+mj-ea"/>
                <a:ea typeface="+mj-ea"/>
              </a:rPr>
              <a:t>平均預期壽命</a:t>
            </a:r>
            <a:endParaRPr lang="en-US" sz="1400" dirty="0">
              <a:solidFill>
                <a:srgbClr val="2A177C"/>
              </a:solidFill>
              <a:latin typeface="+mj-ea"/>
              <a:ea typeface="+mj-ea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9926D9-FE14-5959-D8D2-0E1ACE91B586}"/>
              </a:ext>
            </a:extLst>
          </p:cNvPr>
          <p:cNvSpPr txBox="1"/>
          <p:nvPr/>
        </p:nvSpPr>
        <p:spPr>
          <a:xfrm>
            <a:off x="792981" y="2294078"/>
            <a:ext cx="9155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B60095"/>
                </a:solidFill>
                <a:latin typeface="+mj-ea"/>
                <a:ea typeface="+mj-ea"/>
              </a:rPr>
              <a:t>88歲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94175E-A523-69C8-738D-135542D9C5D2}"/>
              </a:ext>
            </a:extLst>
          </p:cNvPr>
          <p:cNvSpPr txBox="1"/>
          <p:nvPr/>
        </p:nvSpPr>
        <p:spPr>
          <a:xfrm>
            <a:off x="751767" y="3824838"/>
            <a:ext cx="11595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6A0099"/>
                </a:solidFill>
                <a:latin typeface="+mj-ea"/>
                <a:ea typeface="+mj-ea"/>
              </a:rPr>
              <a:t>82.9歲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327FFEB-E0D6-7F7F-FCB1-50A387B63632}"/>
              </a:ext>
            </a:extLst>
          </p:cNvPr>
          <p:cNvCxnSpPr>
            <a:cxnSpLocks/>
          </p:cNvCxnSpPr>
          <p:nvPr/>
        </p:nvCxnSpPr>
        <p:spPr>
          <a:xfrm flipV="1">
            <a:off x="4580150" y="2004643"/>
            <a:ext cx="5858656" cy="841359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8EFD163-5065-3FEC-246F-C2992414BCEC}"/>
              </a:ext>
            </a:extLst>
          </p:cNvPr>
          <p:cNvCxnSpPr>
            <a:cxnSpLocks/>
          </p:cNvCxnSpPr>
          <p:nvPr/>
        </p:nvCxnSpPr>
        <p:spPr>
          <a:xfrm flipV="1">
            <a:off x="4580150" y="3251253"/>
            <a:ext cx="5858656" cy="841359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30000">
                  <a:schemeClr val="accent1">
                    <a:lumMod val="97000"/>
                    <a:lumOff val="3000"/>
                  </a:schemeClr>
                </a:gs>
                <a:gs pos="8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E6AC282-F024-D49A-4948-B4D8B3300B7C}"/>
              </a:ext>
            </a:extLst>
          </p:cNvPr>
          <p:cNvCxnSpPr>
            <a:cxnSpLocks/>
          </p:cNvCxnSpPr>
          <p:nvPr/>
        </p:nvCxnSpPr>
        <p:spPr>
          <a:xfrm>
            <a:off x="3865164" y="4775963"/>
            <a:ext cx="7609696" cy="0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CFA438C-EE73-82BA-7CDD-3F5FCF066D9D}"/>
              </a:ext>
            </a:extLst>
          </p:cNvPr>
          <p:cNvSpPr txBox="1"/>
          <p:nvPr/>
        </p:nvSpPr>
        <p:spPr>
          <a:xfrm>
            <a:off x="11474861" y="4631390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年份</a:t>
            </a:r>
            <a:endParaRPr lang="en-US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FBA8D08-E832-BE75-C23A-E45AA259CCD5}"/>
              </a:ext>
            </a:extLst>
          </p:cNvPr>
          <p:cNvGrpSpPr/>
          <p:nvPr/>
        </p:nvGrpSpPr>
        <p:grpSpPr>
          <a:xfrm>
            <a:off x="4025134" y="3810772"/>
            <a:ext cx="563681" cy="563681"/>
            <a:chOff x="3405352" y="1986455"/>
            <a:chExt cx="720000" cy="7200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CBFFCC-AF60-798D-66F1-56A512E556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Graphic 38" descr="Man with cane with solid fill">
              <a:extLst>
                <a:ext uri="{FF2B5EF4-FFF2-40B4-BE49-F238E27FC236}">
                  <a16:creationId xmlns:a16="http://schemas.microsoft.com/office/drawing/2014/main" id="{29408996-6D2B-F177-AE89-BF2242306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6AB0EF1-434D-F008-209D-8335CC193508}"/>
              </a:ext>
            </a:extLst>
          </p:cNvPr>
          <p:cNvGrpSpPr/>
          <p:nvPr/>
        </p:nvGrpSpPr>
        <p:grpSpPr>
          <a:xfrm>
            <a:off x="4025134" y="2556970"/>
            <a:ext cx="563681" cy="563681"/>
            <a:chOff x="7131269" y="3055127"/>
            <a:chExt cx="720000" cy="72000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8047734-7505-DC62-F821-31FF083A6D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Graphic 41" descr="Woman with cane with solid fill">
              <a:extLst>
                <a:ext uri="{FF2B5EF4-FFF2-40B4-BE49-F238E27FC236}">
                  <a16:creationId xmlns:a16="http://schemas.microsoft.com/office/drawing/2014/main" id="{2E385843-836C-59E0-1A58-ECB8D1F49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7FFF256-A31F-1FBB-ACB8-429833E75FE8}"/>
              </a:ext>
            </a:extLst>
          </p:cNvPr>
          <p:cNvGrpSpPr/>
          <p:nvPr/>
        </p:nvGrpSpPr>
        <p:grpSpPr>
          <a:xfrm>
            <a:off x="6163025" y="2265484"/>
            <a:ext cx="563681" cy="563681"/>
            <a:chOff x="7131269" y="3055127"/>
            <a:chExt cx="720000" cy="72000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5E888CA-21BB-81F9-9AA0-7FD86427B7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Graphic 44" descr="Woman with cane with solid fill">
              <a:extLst>
                <a:ext uri="{FF2B5EF4-FFF2-40B4-BE49-F238E27FC236}">
                  <a16:creationId xmlns:a16="http://schemas.microsoft.com/office/drawing/2014/main" id="{1CDC71CC-76E5-731F-E9DA-46A2CA4C0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F9D279B-EA25-9F7D-552A-AAD209A7E813}"/>
              </a:ext>
            </a:extLst>
          </p:cNvPr>
          <p:cNvGrpSpPr/>
          <p:nvPr/>
        </p:nvGrpSpPr>
        <p:grpSpPr>
          <a:xfrm>
            <a:off x="8300915" y="1962367"/>
            <a:ext cx="563681" cy="563681"/>
            <a:chOff x="7131269" y="3055127"/>
            <a:chExt cx="720000" cy="72000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60FF8F6-DC56-3E20-863C-C2FB141B88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47" descr="Woman with cane with solid fill">
              <a:extLst>
                <a:ext uri="{FF2B5EF4-FFF2-40B4-BE49-F238E27FC236}">
                  <a16:creationId xmlns:a16="http://schemas.microsoft.com/office/drawing/2014/main" id="{22A55227-6984-E9FD-47A8-6934F0FA0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6950AE6-B797-5A86-CDD3-80DC07D0A9E6}"/>
              </a:ext>
            </a:extLst>
          </p:cNvPr>
          <p:cNvGrpSpPr/>
          <p:nvPr/>
        </p:nvGrpSpPr>
        <p:grpSpPr>
          <a:xfrm>
            <a:off x="10434691" y="1680526"/>
            <a:ext cx="563681" cy="563681"/>
            <a:chOff x="7131269" y="3055127"/>
            <a:chExt cx="720000" cy="72000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9C07E31-4EAA-16E4-CC73-64FB487C67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Graphic 50" descr="Woman with cane with solid fill">
              <a:extLst>
                <a:ext uri="{FF2B5EF4-FFF2-40B4-BE49-F238E27FC236}">
                  <a16:creationId xmlns:a16="http://schemas.microsoft.com/office/drawing/2014/main" id="{A2DB34D7-8DE7-6882-BD1E-386C966B2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47245B8-AB70-F816-E0BF-E5F37DABB76B}"/>
              </a:ext>
            </a:extLst>
          </p:cNvPr>
          <p:cNvGrpSpPr/>
          <p:nvPr/>
        </p:nvGrpSpPr>
        <p:grpSpPr>
          <a:xfrm>
            <a:off x="6163025" y="3529143"/>
            <a:ext cx="563681" cy="563681"/>
            <a:chOff x="3405352" y="1986455"/>
            <a:chExt cx="720000" cy="72000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44E1B72-74EE-7F07-160B-80131A5244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Graphic 53" descr="Man with cane with solid fill">
              <a:extLst>
                <a:ext uri="{FF2B5EF4-FFF2-40B4-BE49-F238E27FC236}">
                  <a16:creationId xmlns:a16="http://schemas.microsoft.com/office/drawing/2014/main" id="{224E7E2F-942B-6874-CADE-609E8B32D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04F224F-46D2-BC8A-646E-1CA5A1944EE7}"/>
              </a:ext>
            </a:extLst>
          </p:cNvPr>
          <p:cNvGrpSpPr/>
          <p:nvPr/>
        </p:nvGrpSpPr>
        <p:grpSpPr>
          <a:xfrm>
            <a:off x="8300915" y="3247513"/>
            <a:ext cx="563681" cy="563681"/>
            <a:chOff x="3405352" y="1986455"/>
            <a:chExt cx="720000" cy="7200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B2C02FF-0B65-5644-4420-9932DA8E5E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Graphic 56" descr="Man with cane with solid fill">
              <a:extLst>
                <a:ext uri="{FF2B5EF4-FFF2-40B4-BE49-F238E27FC236}">
                  <a16:creationId xmlns:a16="http://schemas.microsoft.com/office/drawing/2014/main" id="{62F4181E-73E6-0546-BBF3-29858C383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656DDCC-11FC-417F-9AAC-E5FAB37FBC5F}"/>
              </a:ext>
            </a:extLst>
          </p:cNvPr>
          <p:cNvGrpSpPr/>
          <p:nvPr/>
        </p:nvGrpSpPr>
        <p:grpSpPr>
          <a:xfrm>
            <a:off x="10434691" y="2946404"/>
            <a:ext cx="563681" cy="563681"/>
            <a:chOff x="3405352" y="1986455"/>
            <a:chExt cx="720000" cy="72000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E59BE4E-9E10-5151-61E6-EC1D6EB6AB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Graphic 59" descr="Man with cane with solid fill">
              <a:extLst>
                <a:ext uri="{FF2B5EF4-FFF2-40B4-BE49-F238E27FC236}">
                  <a16:creationId xmlns:a16="http://schemas.microsoft.com/office/drawing/2014/main" id="{78839BC2-0AA6-7664-1118-F91A3C523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9D4F67E-EAFF-CB30-7163-C94D371E47EC}"/>
              </a:ext>
            </a:extLst>
          </p:cNvPr>
          <p:cNvSpPr txBox="1"/>
          <p:nvPr/>
        </p:nvSpPr>
        <p:spPr>
          <a:xfrm>
            <a:off x="3282706" y="2718922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女性</a:t>
            </a:r>
            <a:endParaRPr lang="en-US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69371D0-3125-85EC-E2B8-77D6006C1577}"/>
              </a:ext>
            </a:extLst>
          </p:cNvPr>
          <p:cNvSpPr txBox="1"/>
          <p:nvPr/>
        </p:nvSpPr>
        <p:spPr>
          <a:xfrm>
            <a:off x="3281769" y="4001889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男性</a:t>
            </a:r>
            <a:endParaRPr lang="en-US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C6EC02B-16B1-52F4-F55F-DE5C96609161}"/>
              </a:ext>
            </a:extLst>
          </p:cNvPr>
          <p:cNvSpPr>
            <a:spLocks noChangeAspect="1"/>
          </p:cNvSpPr>
          <p:nvPr/>
        </p:nvSpPr>
        <p:spPr>
          <a:xfrm>
            <a:off x="4236514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DE860B6-1A63-4311-17FF-56B2963EE3C0}"/>
              </a:ext>
            </a:extLst>
          </p:cNvPr>
          <p:cNvSpPr>
            <a:spLocks noChangeAspect="1"/>
          </p:cNvSpPr>
          <p:nvPr/>
        </p:nvSpPr>
        <p:spPr>
          <a:xfrm>
            <a:off x="6374405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02A5F91-0010-959E-27C4-824EE1AFF24C}"/>
              </a:ext>
            </a:extLst>
          </p:cNvPr>
          <p:cNvSpPr>
            <a:spLocks noChangeAspect="1"/>
          </p:cNvSpPr>
          <p:nvPr/>
        </p:nvSpPr>
        <p:spPr>
          <a:xfrm>
            <a:off x="8582756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2221BE9-165B-D149-8FFD-67D308766E0C}"/>
              </a:ext>
            </a:extLst>
          </p:cNvPr>
          <p:cNvSpPr>
            <a:spLocks noChangeAspect="1"/>
          </p:cNvSpPr>
          <p:nvPr/>
        </p:nvSpPr>
        <p:spPr>
          <a:xfrm>
            <a:off x="10650186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7ECD026-AA60-10BC-5059-F8E6701F1669}"/>
              </a:ext>
            </a:extLst>
          </p:cNvPr>
          <p:cNvSpPr txBox="1"/>
          <p:nvPr/>
        </p:nvSpPr>
        <p:spPr>
          <a:xfrm>
            <a:off x="3979934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2014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BA1891A-E7D2-81DD-01C7-A8EBD82C9717}"/>
              </a:ext>
            </a:extLst>
          </p:cNvPr>
          <p:cNvSpPr txBox="1"/>
          <p:nvPr/>
        </p:nvSpPr>
        <p:spPr>
          <a:xfrm>
            <a:off x="6121766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2019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A647750-80A9-E52B-0795-34059023D452}"/>
              </a:ext>
            </a:extLst>
          </p:cNvPr>
          <p:cNvSpPr txBox="1"/>
          <p:nvPr/>
        </p:nvSpPr>
        <p:spPr>
          <a:xfrm>
            <a:off x="8325285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2024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9D17D7F-3022-6370-A743-9400E6EA9FBE}"/>
              </a:ext>
            </a:extLst>
          </p:cNvPr>
          <p:cNvSpPr txBox="1"/>
          <p:nvPr/>
        </p:nvSpPr>
        <p:spPr>
          <a:xfrm>
            <a:off x="10388601" y="4909022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2029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2B62437-01D0-4A77-5ABA-655061A7AA9B}"/>
              </a:ext>
            </a:extLst>
          </p:cNvPr>
          <p:cNvSpPr txBox="1"/>
          <p:nvPr/>
        </p:nvSpPr>
        <p:spPr>
          <a:xfrm>
            <a:off x="3991720" y="3159279"/>
            <a:ext cx="680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86.9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D5FAC38-54D8-736D-F2ED-87131E622D7F}"/>
              </a:ext>
            </a:extLst>
          </p:cNvPr>
          <p:cNvSpPr txBox="1"/>
          <p:nvPr/>
        </p:nvSpPr>
        <p:spPr>
          <a:xfrm>
            <a:off x="6116634" y="2842240"/>
            <a:ext cx="68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88.1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028CAE5-941A-1284-71EC-33984D650B1F}"/>
              </a:ext>
            </a:extLst>
          </p:cNvPr>
          <p:cNvSpPr txBox="1"/>
          <p:nvPr/>
        </p:nvSpPr>
        <p:spPr>
          <a:xfrm>
            <a:off x="8343191" y="2524941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72DC190-222F-B535-96BD-AF8E41D673F9}"/>
              </a:ext>
            </a:extLst>
          </p:cNvPr>
          <p:cNvSpPr txBox="1"/>
          <p:nvPr/>
        </p:nvSpPr>
        <p:spPr>
          <a:xfrm>
            <a:off x="10405195" y="2244694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89.9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6272FC-6F06-462C-CBAD-8E8D2BB8DF5E}"/>
              </a:ext>
            </a:extLst>
          </p:cNvPr>
          <p:cNvSpPr txBox="1"/>
          <p:nvPr/>
        </p:nvSpPr>
        <p:spPr>
          <a:xfrm>
            <a:off x="3955596" y="4444744"/>
            <a:ext cx="680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81.2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9420872-A3A4-C34B-86D5-8CFED92CD7BB}"/>
              </a:ext>
            </a:extLst>
          </p:cNvPr>
          <p:cNvSpPr txBox="1"/>
          <p:nvPr/>
        </p:nvSpPr>
        <p:spPr>
          <a:xfrm>
            <a:off x="6080510" y="4127705"/>
            <a:ext cx="68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82.2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48D9BAF-09DD-7C44-E540-7336B454184E}"/>
              </a:ext>
            </a:extLst>
          </p:cNvPr>
          <p:cNvSpPr txBox="1"/>
          <p:nvPr/>
        </p:nvSpPr>
        <p:spPr>
          <a:xfrm>
            <a:off x="8307067" y="3810406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83.3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4B39784-B3EF-041E-B1C6-6DBFCDF8EFA7}"/>
              </a:ext>
            </a:extLst>
          </p:cNvPr>
          <p:cNvSpPr txBox="1"/>
          <p:nvPr/>
        </p:nvSpPr>
        <p:spPr>
          <a:xfrm>
            <a:off x="10369071" y="3530159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84.2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7FF634F-8CE4-A6B7-E94E-10E4F5EB13D7}"/>
              </a:ext>
            </a:extLst>
          </p:cNvPr>
          <p:cNvCxnSpPr/>
          <p:nvPr/>
        </p:nvCxnSpPr>
        <p:spPr>
          <a:xfrm>
            <a:off x="3098800" y="1983965"/>
            <a:ext cx="0" cy="30943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303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B7F79F-BC25-4D4E-96FF-E6775827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C8A8F3-8F8D-42BA-A71C-EA38AB2B5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風險管理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5E6224F-88F6-4559-87D5-BDD66B9C776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個人風險控制工</a:t>
            </a:r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具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0DA0FC-8A0E-32CC-2A0B-4C7876824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11" y="1547263"/>
            <a:ext cx="1487311" cy="16009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2CFB34-B0DB-E606-182E-EBE536658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112" y="1485209"/>
            <a:ext cx="2271185" cy="15227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F0D983-C7BC-BB8F-C450-DF658F4B4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925" y="1439014"/>
            <a:ext cx="1609774" cy="16888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68FF41-D049-55D3-2ED2-B3C76F3AD7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4823" y="1596502"/>
            <a:ext cx="1740132" cy="18167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93D340C-9816-45D0-4081-94CB41AE99FD}"/>
              </a:ext>
            </a:extLst>
          </p:cNvPr>
          <p:cNvSpPr txBox="1"/>
          <p:nvPr/>
        </p:nvSpPr>
        <p:spPr>
          <a:xfrm>
            <a:off x="703295" y="3480431"/>
            <a:ext cx="12773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早逝風險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05AE7D-BAE5-B7A3-1712-E10662612254}"/>
              </a:ext>
            </a:extLst>
          </p:cNvPr>
          <p:cNvSpPr txBox="1"/>
          <p:nvPr/>
        </p:nvSpPr>
        <p:spPr>
          <a:xfrm>
            <a:off x="6809658" y="3480431"/>
            <a:ext cx="13300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健康風險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F60A93-BFFB-F846-BE36-A6D8F7AE8DBE}"/>
              </a:ext>
            </a:extLst>
          </p:cNvPr>
          <p:cNvSpPr txBox="1"/>
          <p:nvPr/>
        </p:nvSpPr>
        <p:spPr>
          <a:xfrm>
            <a:off x="3510107" y="3480431"/>
            <a:ext cx="17534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入息損失風險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0EDCFC-7538-5097-3C6C-A00665409A67}"/>
              </a:ext>
            </a:extLst>
          </p:cNvPr>
          <p:cNvSpPr txBox="1"/>
          <p:nvPr/>
        </p:nvSpPr>
        <p:spPr>
          <a:xfrm>
            <a:off x="9799843" y="3480431"/>
            <a:ext cx="13300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長壽風險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5DA411A-D4ED-BAE4-9153-5353DC1BE670}"/>
              </a:ext>
            </a:extLst>
          </p:cNvPr>
          <p:cNvSpPr/>
          <p:nvPr/>
        </p:nvSpPr>
        <p:spPr>
          <a:xfrm>
            <a:off x="1078730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D4AE7D68-53A5-3909-1DB0-6779AF4F9EDB}"/>
              </a:ext>
            </a:extLst>
          </p:cNvPr>
          <p:cNvSpPr/>
          <p:nvPr/>
        </p:nvSpPr>
        <p:spPr>
          <a:xfrm>
            <a:off x="4123576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85BF7C0D-39B8-FB20-F0A5-C7E19D7DF31C}"/>
              </a:ext>
            </a:extLst>
          </p:cNvPr>
          <p:cNvSpPr/>
          <p:nvPr/>
        </p:nvSpPr>
        <p:spPr>
          <a:xfrm>
            <a:off x="7211468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6ED8CBFA-6DD8-C33A-265B-3556F1EAD08D}"/>
              </a:ext>
            </a:extLst>
          </p:cNvPr>
          <p:cNvSpPr/>
          <p:nvPr/>
        </p:nvSpPr>
        <p:spPr>
          <a:xfrm>
            <a:off x="10201653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A2565A-C6A2-639D-ABE8-F91CDACEF3AE}"/>
              </a:ext>
            </a:extLst>
          </p:cNvPr>
          <p:cNvSpPr txBox="1"/>
          <p:nvPr/>
        </p:nvSpPr>
        <p:spPr>
          <a:xfrm>
            <a:off x="598311" y="5057653"/>
            <a:ext cx="1487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人壽保險</a:t>
            </a:r>
            <a:endParaRPr lang="en-US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677884-948C-B27F-4801-1B4D2C49E357}"/>
              </a:ext>
            </a:extLst>
          </p:cNvPr>
          <p:cNvSpPr txBox="1"/>
          <p:nvPr/>
        </p:nvSpPr>
        <p:spPr>
          <a:xfrm>
            <a:off x="3643157" y="5057653"/>
            <a:ext cx="1487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醫療保險</a:t>
            </a:r>
            <a:endParaRPr lang="en-US" sz="2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BD9781-C629-FBC8-6EC9-D174796A9593}"/>
              </a:ext>
            </a:extLst>
          </p:cNvPr>
          <p:cNvSpPr txBox="1"/>
          <p:nvPr/>
        </p:nvSpPr>
        <p:spPr>
          <a:xfrm>
            <a:off x="6731048" y="5057653"/>
            <a:ext cx="1487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危疾保險</a:t>
            </a:r>
            <a:endParaRPr lang="en-US" sz="2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A79B22-C3A2-775F-7DE6-C978DBD78EE9}"/>
              </a:ext>
            </a:extLst>
          </p:cNvPr>
          <p:cNvSpPr txBox="1"/>
          <p:nvPr/>
        </p:nvSpPr>
        <p:spPr>
          <a:xfrm>
            <a:off x="9236515" y="5057653"/>
            <a:ext cx="2456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 err="1"/>
              <a:t>投資計劃</a:t>
            </a:r>
            <a:r>
              <a:rPr lang="en-US" sz="2400" dirty="0"/>
              <a:t>、</a:t>
            </a:r>
          </a:p>
          <a:p>
            <a:pPr algn="ctr"/>
            <a:r>
              <a:rPr lang="en-US" sz="2400" dirty="0" err="1"/>
              <a:t>年金及儲蓄保險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9826202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6" ma:contentTypeDescription="Create a new document." ma:contentTypeScope="" ma:versionID="8da0e47df773f0975b89ba623a442458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ea200ee651cad1e5244c537318597217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3776856-0484-4454-afdf-d1f3c971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79c0ee0-fd2d-487e-8f12-72d1ff0bc767}" ma:internalName="TaxCatchAll" ma:showField="CatchAllData" ma:web="5eaed477-8a41-4b2a-8331-2ac82ab2b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aed477-8a41-4b2a-8331-2ac82ab2b6ff" xsi:nil="true"/>
    <lcf76f155ced4ddcb4097134ff3c332f xmlns="ee747c1b-4215-4cac-9728-ea2f57b80a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154DC4-FEFA-47BE-8C46-7CEAAC981E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E4E751-200D-463A-A3BB-1B7F9AFA258C}">
  <ds:schemaRefs>
    <ds:schemaRef ds:uri="5eaed477-8a41-4b2a-8331-2ac82ab2b6ff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ee747c1b-4215-4cac-9728-ea2f57b80ac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21653</TotalTime>
  <Words>2264</Words>
  <Application>Microsoft Office PowerPoint</Application>
  <PresentationFormat>Widescreen</PresentationFormat>
  <Paragraphs>345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Neuzeit Grotesk</vt:lpstr>
      <vt:lpstr>Source Han Sans CN Normal</vt:lpstr>
      <vt:lpstr>Source Han Sans TC</vt:lpstr>
      <vt:lpstr>Yahoo Sans</vt:lpstr>
      <vt:lpstr>Arial</vt:lpstr>
      <vt:lpstr>Calibri</vt:lpstr>
      <vt:lpstr>Maven Pro</vt:lpstr>
      <vt:lpstr>Open Sans</vt:lpstr>
      <vt:lpstr>Tahoma</vt:lpstr>
      <vt:lpstr>Ubuntu</vt:lpstr>
      <vt:lpstr>Wingdings</vt:lpstr>
      <vt:lpstr>Basic Layouts</vt:lpstr>
      <vt:lpstr>PowerPoint Presentation</vt:lpstr>
      <vt:lpstr>個人理財策劃生命週期</vt:lpstr>
      <vt:lpstr>個人理財策劃生命週期</vt:lpstr>
      <vt:lpstr>個人理財策劃生命週期</vt:lpstr>
      <vt:lpstr>通貨膨脹</vt:lpstr>
      <vt:lpstr>香港消費者物價指數</vt:lpstr>
      <vt:lpstr>通貨膨脹</vt:lpstr>
      <vt:lpstr>港人壽命為全球之冠</vt:lpstr>
      <vt:lpstr>風險管理</vt:lpstr>
      <vt:lpstr>進階理財金字塔</vt:lpstr>
      <vt:lpstr>金錢的時間值</vt:lpstr>
      <vt:lpstr>金錢的時間值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97</cp:revision>
  <cp:lastPrinted>2022-05-16T07:40:52Z</cp:lastPrinted>
  <dcterms:created xsi:type="dcterms:W3CDTF">2019-01-29T11:05:44Z</dcterms:created>
  <dcterms:modified xsi:type="dcterms:W3CDTF">2022-06-01T02:21:42Z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  <property fmtid="{D5CDD505-2E9C-101B-9397-08002B2CF9AE}" pid="3" name="MediaServiceImageTags">
    <vt:lpwstr/>
  </property>
</Properties>
</file>